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7" r:id="rId2"/>
    <p:sldId id="305" r:id="rId3"/>
    <p:sldId id="306" r:id="rId4"/>
    <p:sldId id="259" r:id="rId5"/>
    <p:sldId id="300" r:id="rId6"/>
    <p:sldId id="260" r:id="rId7"/>
    <p:sldId id="296" r:id="rId8"/>
    <p:sldId id="301" r:id="rId9"/>
    <p:sldId id="302" r:id="rId10"/>
    <p:sldId id="288" r:id="rId11"/>
    <p:sldId id="289" r:id="rId12"/>
    <p:sldId id="303" r:id="rId13"/>
    <p:sldId id="304" r:id="rId14"/>
    <p:sldId id="290" r:id="rId15"/>
    <p:sldId id="293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2" clrIdx="0"/>
  <p:cmAuthor id="1" name="Robin MICHAUD-PIGASSE" initials="RMI" lastIdx="2" clrIdx="1"/>
  <p:cmAuthor id="2" name="Emmanuelle SOURISSEAU" initials="ES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2516" autoAdjust="0"/>
  </p:normalViewPr>
  <p:slideViewPr>
    <p:cSldViewPr>
      <p:cViewPr>
        <p:scale>
          <a:sx n="99" d="100"/>
          <a:sy n="99" d="100"/>
        </p:scale>
        <p:origin x="-125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21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1011715E-9304-40A2-9304-1F3391C61085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5BEF9AE-558C-4A2E-8754-E422A220C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56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B9421F9D-CF29-4B37-8579-458F0142F75D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45A31B62-05E8-4E48-9E9F-BE16449BC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69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31B62-05E8-4E48-9E9F-BE16449BC7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611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2A2B-761D-4027-BDB1-B87D6A28E9B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35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900" dirty="0"/>
              <a:t>Métiers retenus :</a:t>
            </a:r>
          </a:p>
          <a:p>
            <a:r>
              <a:rPr lang="fr-FR" sz="900" b="1" dirty="0"/>
              <a:t>Domaine	</a:t>
            </a:r>
            <a:r>
              <a:rPr lang="fr-FR" sz="900" b="1" dirty="0" err="1"/>
              <a:t>Code&amp;libellé</a:t>
            </a:r>
            <a:endParaRPr lang="fr-FR" sz="900" b="1" dirty="0"/>
          </a:p>
          <a:p>
            <a:r>
              <a:rPr lang="fr-FR" sz="900" dirty="0"/>
              <a:t>Sanitaire	J1104 - Suivi de la grossesse et de l'accouchement</a:t>
            </a:r>
          </a:p>
          <a:p>
            <a:r>
              <a:rPr lang="fr-FR" sz="900" dirty="0"/>
              <a:t>Sanitaire	J1302 - Analyses médicales</a:t>
            </a:r>
          </a:p>
          <a:p>
            <a:r>
              <a:rPr lang="fr-FR" sz="900" dirty="0"/>
              <a:t>Sanitaire	J1304 - Aide en puériculture</a:t>
            </a:r>
          </a:p>
          <a:p>
            <a:r>
              <a:rPr lang="fr-FR" sz="900" dirty="0"/>
              <a:t>Sanitaire	J1305 - Conduite de véhicules sanitaires</a:t>
            </a:r>
          </a:p>
          <a:p>
            <a:r>
              <a:rPr lang="fr-FR" sz="900" dirty="0"/>
              <a:t>Sanitaire	J1306 - Imagerie médicale</a:t>
            </a:r>
          </a:p>
          <a:p>
            <a:r>
              <a:rPr lang="fr-FR" sz="900" dirty="0"/>
              <a:t>Sanitaire	J1307 - Préparation en pharmacie</a:t>
            </a:r>
          </a:p>
          <a:p>
            <a:r>
              <a:rPr lang="fr-FR" sz="900" dirty="0"/>
              <a:t>Sanitaire	J1401 - Audioprothèses</a:t>
            </a:r>
          </a:p>
          <a:p>
            <a:r>
              <a:rPr lang="fr-FR" sz="900" dirty="0"/>
              <a:t>Sanitaire	J1402 - Diététique</a:t>
            </a:r>
          </a:p>
          <a:p>
            <a:r>
              <a:rPr lang="fr-FR" sz="900" dirty="0"/>
              <a:t>Sanitaire	J1403 - Ergothérapie</a:t>
            </a:r>
          </a:p>
          <a:p>
            <a:r>
              <a:rPr lang="fr-FR" sz="900" dirty="0"/>
              <a:t>Sanitaire	J1404 - Kinésithérapie</a:t>
            </a:r>
          </a:p>
          <a:p>
            <a:r>
              <a:rPr lang="fr-FR" sz="900" dirty="0"/>
              <a:t>Sanitaire	J1405 - Optique - lunetterie</a:t>
            </a:r>
          </a:p>
          <a:p>
            <a:r>
              <a:rPr lang="fr-FR" sz="900" dirty="0"/>
              <a:t>Sanitaire	J1406 - Orthophonie</a:t>
            </a:r>
          </a:p>
          <a:p>
            <a:r>
              <a:rPr lang="fr-FR" sz="900" dirty="0"/>
              <a:t>Sanitaire	J1407 - Orthoptique</a:t>
            </a:r>
          </a:p>
          <a:p>
            <a:r>
              <a:rPr lang="fr-FR" sz="900" dirty="0"/>
              <a:t>Sanitaire	J1409 - Pédicurie et podologie</a:t>
            </a:r>
          </a:p>
          <a:p>
            <a:r>
              <a:rPr lang="fr-FR" sz="900" dirty="0"/>
              <a:t>Sanitaire	J1410 - Prothèses dentaires</a:t>
            </a:r>
          </a:p>
          <a:p>
            <a:r>
              <a:rPr lang="fr-FR" sz="900" dirty="0"/>
              <a:t>Sanitaire	J1411 - Prothèses et orthèses</a:t>
            </a:r>
          </a:p>
          <a:p>
            <a:r>
              <a:rPr lang="fr-FR" sz="900" dirty="0"/>
              <a:t>Sanitaire	J1412 - Rééducation en psychomotricité</a:t>
            </a:r>
          </a:p>
          <a:p>
            <a:r>
              <a:rPr lang="fr-FR" sz="900" dirty="0"/>
              <a:t>Sanitaire	J1501 - Soins d'hygiène, de confort du patient</a:t>
            </a:r>
          </a:p>
          <a:p>
            <a:r>
              <a:rPr lang="fr-FR" sz="900" dirty="0"/>
              <a:t>Sanitaire	J1502 - Coordination de services médicaux ou paramédicaux</a:t>
            </a:r>
          </a:p>
          <a:p>
            <a:r>
              <a:rPr lang="fr-FR" sz="900" dirty="0"/>
              <a:t>Sanitaire	J1503 - Soins infirmiers spécialisés en anesthésie</a:t>
            </a:r>
          </a:p>
          <a:p>
            <a:r>
              <a:rPr lang="fr-FR" sz="900" dirty="0"/>
              <a:t>Sanitaire	J1504 - Soins infirmiers spécialisés en bloc opératoire</a:t>
            </a:r>
          </a:p>
          <a:p>
            <a:r>
              <a:rPr lang="fr-FR" sz="900" dirty="0"/>
              <a:t>Sanitaire	J1506 - Soins infirmiers généralistes</a:t>
            </a:r>
          </a:p>
          <a:p>
            <a:r>
              <a:rPr lang="fr-FR" sz="900" dirty="0"/>
              <a:t>Sanitaire	J1507 - Soins infirmiers spécialisés en puériculture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2A2B-761D-4027-BDB1-B87D6A28E9B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35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Métiers retenus :</a:t>
            </a:r>
          </a:p>
          <a:p>
            <a:r>
              <a:rPr lang="fr-FR" sz="1000" b="1" dirty="0"/>
              <a:t>Domaine	</a:t>
            </a:r>
            <a:r>
              <a:rPr lang="fr-FR" sz="1000" b="1" dirty="0" err="1"/>
              <a:t>Code&amp;libellé</a:t>
            </a:r>
            <a:endParaRPr lang="fr-FR" sz="1000" b="1" dirty="0"/>
          </a:p>
          <a:p>
            <a:r>
              <a:rPr lang="fr-FR" sz="1000" dirty="0"/>
              <a:t>Sanitaire	J1104 - Suivi de la grossesse et de l'accouchement</a:t>
            </a:r>
          </a:p>
          <a:p>
            <a:r>
              <a:rPr lang="fr-FR" sz="1000" dirty="0"/>
              <a:t>Sanitaire	J1302 - Analyses médicales</a:t>
            </a:r>
          </a:p>
          <a:p>
            <a:r>
              <a:rPr lang="fr-FR" sz="1000" dirty="0"/>
              <a:t>Sanitaire	J1304 - Aide en puériculture</a:t>
            </a:r>
          </a:p>
          <a:p>
            <a:r>
              <a:rPr lang="fr-FR" sz="1000" dirty="0"/>
              <a:t>Sanitaire	J1305 - Conduite de véhicules sanitaires</a:t>
            </a:r>
          </a:p>
          <a:p>
            <a:r>
              <a:rPr lang="fr-FR" sz="1000" dirty="0"/>
              <a:t>Sanitaire	J1306 - Imagerie médicale</a:t>
            </a:r>
          </a:p>
          <a:p>
            <a:r>
              <a:rPr lang="fr-FR" sz="1000" dirty="0"/>
              <a:t>Sanitaire	J1307 - Préparation en pharmacie</a:t>
            </a:r>
          </a:p>
          <a:p>
            <a:r>
              <a:rPr lang="fr-FR" sz="1000" dirty="0"/>
              <a:t>Sanitaire	J1401 - Audioprothèses</a:t>
            </a:r>
          </a:p>
          <a:p>
            <a:r>
              <a:rPr lang="fr-FR" sz="1000" dirty="0"/>
              <a:t>Sanitaire	J1402 - Diététique</a:t>
            </a:r>
          </a:p>
          <a:p>
            <a:r>
              <a:rPr lang="fr-FR" sz="1000" dirty="0"/>
              <a:t>Sanitaire	J1403 - Ergothérapie</a:t>
            </a:r>
          </a:p>
          <a:p>
            <a:r>
              <a:rPr lang="fr-FR" sz="1000" dirty="0"/>
              <a:t>Sanitaire	J1404 - Kinésithérapie</a:t>
            </a:r>
          </a:p>
          <a:p>
            <a:r>
              <a:rPr lang="fr-FR" sz="1000" dirty="0"/>
              <a:t>Sanitaire	J1405 - Optique - lunetterie</a:t>
            </a:r>
          </a:p>
          <a:p>
            <a:r>
              <a:rPr lang="fr-FR" sz="1000" dirty="0"/>
              <a:t>Sanitaire	J1406 - Orthophonie</a:t>
            </a:r>
          </a:p>
          <a:p>
            <a:r>
              <a:rPr lang="fr-FR" sz="1000" dirty="0"/>
              <a:t>Sanitaire	J1407 - Orthoptique</a:t>
            </a:r>
          </a:p>
          <a:p>
            <a:r>
              <a:rPr lang="fr-FR" sz="1000" dirty="0"/>
              <a:t>Sanitaire	J1409 - Pédicurie et podologie</a:t>
            </a:r>
          </a:p>
          <a:p>
            <a:r>
              <a:rPr lang="fr-FR" sz="1000" dirty="0"/>
              <a:t>Sanitaire	J1410 - Prothèses dentaires</a:t>
            </a:r>
          </a:p>
          <a:p>
            <a:r>
              <a:rPr lang="fr-FR" sz="1000" dirty="0"/>
              <a:t>Sanitaire	J1411 - Prothèses et orthèses</a:t>
            </a:r>
          </a:p>
          <a:p>
            <a:r>
              <a:rPr lang="fr-FR" sz="1000" dirty="0"/>
              <a:t>Sanitaire	J1412 - Rééducation en psychomotricité</a:t>
            </a:r>
          </a:p>
          <a:p>
            <a:r>
              <a:rPr lang="fr-FR" sz="1000" dirty="0"/>
              <a:t>Sanitaire	J1501 - Soins d'hygiène, de confort du patient</a:t>
            </a:r>
          </a:p>
          <a:p>
            <a:r>
              <a:rPr lang="fr-FR" sz="1000" dirty="0"/>
              <a:t>Sanitaire	J1502 - Coordination de services médicaux ou paramédicaux</a:t>
            </a:r>
          </a:p>
          <a:p>
            <a:r>
              <a:rPr lang="fr-FR" sz="1000" dirty="0"/>
              <a:t>Sanitaire	J1503 - Soins infirmiers spécialisés en anesthésie</a:t>
            </a:r>
          </a:p>
          <a:p>
            <a:r>
              <a:rPr lang="fr-FR" sz="1000" dirty="0"/>
              <a:t>Sanitaire	J1504 - Soins infirmiers spécialisés en bloc opératoire</a:t>
            </a:r>
          </a:p>
          <a:p>
            <a:r>
              <a:rPr lang="fr-FR" sz="1000" dirty="0"/>
              <a:t>Sanitaire	J1506 - Soins infirmiers généralistes</a:t>
            </a:r>
          </a:p>
          <a:p>
            <a:r>
              <a:rPr lang="fr-FR" sz="1000" dirty="0"/>
              <a:t>Sanitaire	J1507 - Soins infirmiers spécialisés en puériculture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2A2B-761D-4027-BDB1-B87D6A28E9B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00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Métiers retenus :</a:t>
            </a:r>
          </a:p>
          <a:p>
            <a:r>
              <a:rPr lang="fr-FR" sz="1000" b="1" dirty="0"/>
              <a:t>Santé/social	Métier code FAP	Métier libellé FAP</a:t>
            </a:r>
          </a:p>
          <a:p>
            <a:r>
              <a:rPr lang="fr-FR" sz="1000" dirty="0"/>
              <a:t>Santé	J3Z40		Conducteurs de véhicules légers</a:t>
            </a:r>
          </a:p>
          <a:p>
            <a:r>
              <a:rPr lang="fr-FR" sz="1000" dirty="0"/>
              <a:t>Santé	V0Z60		Aides-soignants</a:t>
            </a:r>
          </a:p>
          <a:p>
            <a:r>
              <a:rPr lang="fr-FR" sz="1000" dirty="0"/>
              <a:t>Santé	V1Z80		Infirmiers</a:t>
            </a:r>
          </a:p>
          <a:p>
            <a:r>
              <a:rPr lang="fr-FR" sz="1000" dirty="0"/>
              <a:t>Santé	V1Z81		Sages-femmes</a:t>
            </a:r>
          </a:p>
          <a:p>
            <a:r>
              <a:rPr lang="fr-FR" sz="1000" dirty="0"/>
              <a:t>Santé	V3Z70		Techniciens médicaux et préparateurs</a:t>
            </a:r>
          </a:p>
          <a:p>
            <a:r>
              <a:rPr lang="fr-FR" sz="1000" dirty="0"/>
              <a:t>Santé	V3Z71		Spécialistes de l'appareillage médical</a:t>
            </a:r>
          </a:p>
          <a:p>
            <a:r>
              <a:rPr lang="fr-FR" sz="1000" dirty="0"/>
              <a:t>Santé	V3Z80		Autres professionnels </a:t>
            </a:r>
            <a:r>
              <a:rPr lang="fr-FR" sz="1000" dirty="0" err="1"/>
              <a:t>para-médicaux</a:t>
            </a:r>
            <a:endParaRPr lang="fr-FR" sz="10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2A2B-761D-4027-BDB1-B87D6A28E9B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40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Métiers retenus :</a:t>
            </a:r>
          </a:p>
          <a:p>
            <a:r>
              <a:rPr lang="fr-FR" sz="1000" b="1" dirty="0"/>
              <a:t>Santé/social	Métier code FAP	Métier libellé FAP</a:t>
            </a:r>
          </a:p>
          <a:p>
            <a:r>
              <a:rPr lang="fr-FR" sz="1000" dirty="0"/>
              <a:t>Santé	J3Z40		Conducteurs véhicules légers</a:t>
            </a:r>
          </a:p>
          <a:p>
            <a:r>
              <a:rPr lang="fr-FR" sz="1000" dirty="0"/>
              <a:t>Santé	V0Z60		Aides-soignants</a:t>
            </a:r>
          </a:p>
          <a:p>
            <a:r>
              <a:rPr lang="fr-FR" sz="1000" dirty="0"/>
              <a:t>Santé	V1Z80		Infirmiers</a:t>
            </a:r>
          </a:p>
          <a:p>
            <a:r>
              <a:rPr lang="fr-FR" sz="1000" dirty="0"/>
              <a:t>Santé	V1Z81		Sages-femmes</a:t>
            </a:r>
          </a:p>
          <a:p>
            <a:r>
              <a:rPr lang="fr-FR" sz="1000" dirty="0"/>
              <a:t>Santé	V3Z70		Techniciens médicaux et préparateurs</a:t>
            </a:r>
          </a:p>
          <a:p>
            <a:r>
              <a:rPr lang="fr-FR" sz="1000" dirty="0"/>
              <a:t>Santé	V3Z71		Spécialistes de l'appareillage médical</a:t>
            </a:r>
          </a:p>
          <a:p>
            <a:r>
              <a:rPr lang="fr-FR" sz="1000" dirty="0"/>
              <a:t>Santé	V3Z80		Autres professionnels </a:t>
            </a:r>
            <a:r>
              <a:rPr lang="fr-FR" sz="1000" dirty="0" err="1"/>
              <a:t>para-médicaux</a:t>
            </a:r>
            <a:endParaRPr lang="fr-FR" sz="10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2A2B-761D-4027-BDB1-B87D6A28E9B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35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2A2B-761D-4027-BDB1-B87D6A28E9B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3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91136-46DD-48AB-B054-D55C005DE0C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43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31B62-05E8-4E48-9E9F-BE16449BC7F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16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31B62-05E8-4E48-9E9F-BE16449BC7F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761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31B62-05E8-4E48-9E9F-BE16449BC7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16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Détail des secteurs :</a:t>
            </a:r>
          </a:p>
          <a:p>
            <a:endParaRPr lang="fr-FR" sz="1000" dirty="0"/>
          </a:p>
          <a:p>
            <a:r>
              <a:rPr lang="fr-FR" sz="1000" b="1" dirty="0"/>
              <a:t>Secteur		Secteur d'activité : libellé NAF	Secteur d'activité : code NAF</a:t>
            </a:r>
          </a:p>
          <a:p>
            <a:r>
              <a:rPr lang="fr-FR" sz="1000" dirty="0"/>
              <a:t>Santé		Laboratoires d'analyses médicales	8690B</a:t>
            </a:r>
          </a:p>
          <a:p>
            <a:r>
              <a:rPr lang="fr-FR" sz="1000" dirty="0"/>
              <a:t>Santé		Activités hospitalières		8610Z</a:t>
            </a:r>
          </a:p>
          <a:p>
            <a:r>
              <a:rPr lang="fr-FR" sz="1000" dirty="0"/>
              <a:t>Santé		Activités radiodiagnostic radiothérapie	8622A</a:t>
            </a:r>
          </a:p>
          <a:p>
            <a:r>
              <a:rPr lang="fr-FR" sz="1000" dirty="0"/>
              <a:t>Santé		Activité des infirmiers et </a:t>
            </a:r>
            <a:r>
              <a:rPr lang="fr-FR" sz="1000" dirty="0" err="1"/>
              <a:t>sage-femmes</a:t>
            </a:r>
            <a:r>
              <a:rPr lang="fr-FR" sz="1000" dirty="0"/>
              <a:t>	8690D</a:t>
            </a:r>
          </a:p>
          <a:p>
            <a:r>
              <a:rPr lang="fr-FR" sz="1000" dirty="0"/>
              <a:t>Santé		Activité professionnels rééducation	8690E</a:t>
            </a:r>
          </a:p>
          <a:p>
            <a:r>
              <a:rPr lang="fr-FR" sz="1000" dirty="0"/>
              <a:t>Services sociaux	</a:t>
            </a:r>
            <a:r>
              <a:rPr lang="fr-FR" sz="1000" dirty="0" err="1"/>
              <a:t>Héberg</a:t>
            </a:r>
            <a:r>
              <a:rPr lang="fr-FR" sz="1000" dirty="0"/>
              <a:t> social handicapés malades mentaux	8720A</a:t>
            </a:r>
          </a:p>
          <a:p>
            <a:r>
              <a:rPr lang="fr-FR" sz="1000" dirty="0"/>
              <a:t>Services sociaux	Hébergement social pour toxicomanes	8720B</a:t>
            </a:r>
          </a:p>
          <a:p>
            <a:r>
              <a:rPr lang="fr-FR" sz="1000" dirty="0"/>
              <a:t>Services sociaux	Autre accueil sans </a:t>
            </a:r>
            <a:r>
              <a:rPr lang="fr-FR" sz="1000" dirty="0" err="1"/>
              <a:t>hébergt</a:t>
            </a:r>
            <a:r>
              <a:rPr lang="fr-FR" sz="1000" dirty="0"/>
              <a:t> enfants ados	8899A</a:t>
            </a:r>
          </a:p>
          <a:p>
            <a:r>
              <a:rPr lang="fr-FR" sz="1000" dirty="0"/>
              <a:t>Services sociaux	Action sociale sans hébergement </a:t>
            </a:r>
            <a:r>
              <a:rPr lang="fr-FR" sz="1000" dirty="0" err="1"/>
              <a:t>n.c.a</a:t>
            </a:r>
            <a:r>
              <a:rPr lang="fr-FR" sz="1000" dirty="0"/>
              <a:t>.	8899B</a:t>
            </a:r>
          </a:p>
          <a:p>
            <a:r>
              <a:rPr lang="fr-FR" sz="1000" dirty="0"/>
              <a:t>Services sociaux	Hébergement social pour personnes âgées	8710A</a:t>
            </a:r>
          </a:p>
          <a:p>
            <a:r>
              <a:rPr lang="fr-FR" sz="1000" dirty="0"/>
              <a:t>Services sociaux	Hébergement social handicapés  physiques	8730B</a:t>
            </a:r>
          </a:p>
          <a:p>
            <a:r>
              <a:rPr lang="fr-FR" sz="1000" dirty="0"/>
              <a:t>Services sociaux	Accueil sans </a:t>
            </a:r>
            <a:r>
              <a:rPr lang="fr-FR" sz="1000" dirty="0" err="1"/>
              <a:t>hébergt</a:t>
            </a:r>
            <a:r>
              <a:rPr lang="fr-FR" sz="1000" dirty="0"/>
              <a:t> enfants handicapés	8891B</a:t>
            </a:r>
          </a:p>
          <a:p>
            <a:r>
              <a:rPr lang="fr-FR" sz="1000" dirty="0"/>
              <a:t>Services sociaux	Accueil de jeunes enfants		8891A</a:t>
            </a:r>
          </a:p>
          <a:p>
            <a:r>
              <a:rPr lang="fr-FR" sz="1000" dirty="0"/>
              <a:t>Services sociaux	Hébergement social enfants en difficulté	8790A</a:t>
            </a:r>
          </a:p>
          <a:p>
            <a:r>
              <a:rPr lang="fr-FR" sz="1000" dirty="0"/>
              <a:t>Services sociaux	</a:t>
            </a:r>
            <a:r>
              <a:rPr lang="fr-FR" sz="1000" dirty="0" err="1"/>
              <a:t>Hébergt</a:t>
            </a:r>
            <a:r>
              <a:rPr lang="fr-FR" sz="1000" dirty="0"/>
              <a:t> soc adultes familles difficulté	8790B</a:t>
            </a:r>
          </a:p>
          <a:p>
            <a:r>
              <a:rPr lang="fr-FR" sz="1000" dirty="0"/>
              <a:t>Services sociaux	Accueil sans </a:t>
            </a:r>
            <a:r>
              <a:rPr lang="fr-FR" sz="1000" dirty="0" err="1"/>
              <a:t>hébergt</a:t>
            </a:r>
            <a:r>
              <a:rPr lang="fr-FR" sz="1000" dirty="0"/>
              <a:t> adultes handicapés	8810B</a:t>
            </a:r>
          </a:p>
          <a:p>
            <a:r>
              <a:rPr lang="fr-FR" sz="1000" dirty="0"/>
              <a:t>Services sociaux	Aide par le travail		8810C</a:t>
            </a:r>
          </a:p>
          <a:p>
            <a:r>
              <a:rPr lang="fr-FR" sz="1000" dirty="0"/>
              <a:t>Services médico-sociaux	Hébergement médicalisé personnes âgées	8710A</a:t>
            </a:r>
          </a:p>
          <a:p>
            <a:r>
              <a:rPr lang="fr-FR" sz="1000" dirty="0"/>
              <a:t>Services médico-sociaux	Hébergement médicalisé enfants handicapé	8710B</a:t>
            </a:r>
          </a:p>
          <a:p>
            <a:r>
              <a:rPr lang="fr-FR" sz="1000" dirty="0"/>
              <a:t>Services médico-sociaux	Hébergement médicalisé adultes handicap	8710C</a:t>
            </a:r>
          </a:p>
          <a:p>
            <a:r>
              <a:rPr lang="fr-FR" sz="1000" dirty="0"/>
              <a:t>Aide à domicile 	Aide à domicile		8810A</a:t>
            </a:r>
          </a:p>
          <a:p>
            <a:r>
              <a:rPr lang="fr-FR" sz="1000" dirty="0"/>
              <a:t>Transport sanitaire	Ambulances			8690A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2A2B-761D-4027-BDB1-B87D6A28E9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3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2A2B-761D-4027-BDB1-B87D6A28E9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35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Note de lecture : </a:t>
            </a:r>
          </a:p>
          <a:p>
            <a:endParaRPr lang="fr-FR" sz="1000" dirty="0"/>
          </a:p>
          <a:p>
            <a:pPr defTabSz="882213" fontAlgn="b">
              <a:defRPr/>
            </a:pP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PCS 217A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Conducteurs de taxis, ambulanciers et autres artisans du transport, de 0 à 9 salariés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 comprend les métiers de chauffeurs de taxis, ambulanciers et autres qui travaillent à leur compte. Faire attention, derrière cette PCS, majoritairement les chauffeurs de taxis</a:t>
            </a:r>
          </a:p>
          <a:p>
            <a:pPr algn="l" fontAlgn="b"/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PCS 526 E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Ambulanciers salariés (du secteur public ou du secteur privé)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comprend les métiers d’ambulancier et d’auxiliaire ambulancier</a:t>
            </a:r>
          </a:p>
          <a:p>
            <a:pPr defTabSz="882213" fontAlgn="b">
              <a:defRPr/>
            </a:pP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PCS 432C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Autres spécialistes de la rééducation, libéraux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 comprend les métiers </a:t>
            </a:r>
            <a:r>
              <a:rPr lang="fr-FR" sz="1000" dirty="0"/>
              <a:t>diététicien, ergothérapeute, orthophoniste orthoptiste, pédicure podologue, psychomotricien travaillant en libéral</a:t>
            </a:r>
            <a:endParaRPr lang="fr-FR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882213" fontAlgn="b">
              <a:defRPr/>
            </a:pP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PCS 432D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Autres spécialistes de la rééducation, salariés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comprend les métiers </a:t>
            </a:r>
            <a:r>
              <a:rPr lang="fr-FR" sz="1000" dirty="0"/>
              <a:t>diététicien, ergothérapeute, orthophoniste orthoptiste, pédicure podologue, psychomotricien travaillant comme salariés</a:t>
            </a:r>
          </a:p>
          <a:p>
            <a:pPr defTabSz="882213" fontAlgn="b">
              <a:defRPr/>
            </a:pPr>
            <a:endParaRPr lang="fr-FR" sz="1000" dirty="0"/>
          </a:p>
          <a:p>
            <a:pPr defTabSz="882213" fontAlgn="b">
              <a:defRPr/>
            </a:pPr>
            <a:r>
              <a:rPr lang="fr-FR" sz="1000" b="1" dirty="0"/>
              <a:t>PCS 433 A </a:t>
            </a:r>
            <a:r>
              <a:rPr lang="fr-FR" b="1" dirty="0"/>
              <a:t>Techniciens médicaux</a:t>
            </a:r>
            <a:r>
              <a:rPr lang="fr-FR" sz="1000" dirty="0"/>
              <a:t> comprend les métiers de </a:t>
            </a:r>
            <a:r>
              <a:rPr lang="fr-FR" dirty="0" err="1"/>
              <a:t>manipulateur_ERM</a:t>
            </a:r>
            <a:r>
              <a:rPr lang="fr-FR" sz="1000" dirty="0"/>
              <a:t>  et de </a:t>
            </a:r>
            <a:r>
              <a:rPr lang="fr-FR" dirty="0"/>
              <a:t>technicien en analyses biomédicales</a:t>
            </a:r>
            <a:r>
              <a:rPr lang="fr-FR" sz="1000" dirty="0"/>
              <a:t> </a:t>
            </a:r>
          </a:p>
          <a:p>
            <a:pPr defTabSz="882213" fontAlgn="b">
              <a:defRPr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"/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2A2B-761D-4027-BDB1-B87D6A28E9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94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Note de lecture : </a:t>
            </a:r>
          </a:p>
          <a:p>
            <a:endParaRPr lang="fr-FR" sz="1000" dirty="0"/>
          </a:p>
          <a:p>
            <a:pPr defTabSz="882213" fontAlgn="b">
              <a:defRPr/>
            </a:pP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PCS 217A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Conducteurs de taxis, ambulanciers et autres artisans du transport, de 0 à 9 salariés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 comprend les métiers de chauffeurs de taxis, ambulanciers et autres qui travaillent à leur compte. Faire attention, derrière cette PCS, majoritairement les chauffeurs de taxis</a:t>
            </a:r>
          </a:p>
          <a:p>
            <a:pPr algn="l" fontAlgn="b"/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PCS 526 E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Ambulanciers salariés (du secteur public ou du secteur privé)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comprend les métiers d’ambulancier et d’auxiliaire ambulancier</a:t>
            </a:r>
          </a:p>
          <a:p>
            <a:pPr defTabSz="882213" fontAlgn="b">
              <a:defRPr/>
            </a:pP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PCS 432C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Autres spécialistes de la rééducation, libéraux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 comprend les métiers </a:t>
            </a:r>
            <a:r>
              <a:rPr lang="fr-FR" sz="1000" dirty="0"/>
              <a:t>diététicien, ergothérapeute, orthophoniste orthoptiste, pédicure podologue, psychomotricien travaillant en libéral</a:t>
            </a:r>
            <a:endParaRPr lang="fr-FR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882213" fontAlgn="b">
              <a:defRPr/>
            </a:pP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PCS 432D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Autres spécialistes de la rééducation, salariés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comprend les métiers </a:t>
            </a:r>
            <a:r>
              <a:rPr lang="fr-FR" sz="1000" dirty="0"/>
              <a:t>diététicien, ergothérapeute, orthophoniste orthoptiste, pédicure podologue, psychomotricien travaillant comme salariés</a:t>
            </a:r>
          </a:p>
          <a:p>
            <a:pPr defTabSz="882213" fontAlgn="b">
              <a:defRPr/>
            </a:pPr>
            <a:r>
              <a:rPr lang="fr-FR" sz="1000" b="1" dirty="0"/>
              <a:t>PCS 433 A </a:t>
            </a:r>
            <a:r>
              <a:rPr lang="fr-FR" b="1" dirty="0"/>
              <a:t>Techniciens médicaux</a:t>
            </a:r>
            <a:r>
              <a:rPr lang="fr-FR" sz="1000" dirty="0"/>
              <a:t> comprend les métiers de </a:t>
            </a:r>
            <a:r>
              <a:rPr lang="fr-FR" dirty="0" err="1"/>
              <a:t>manipulateur_ERM</a:t>
            </a:r>
            <a:r>
              <a:rPr lang="fr-FR" sz="1000" dirty="0"/>
              <a:t>  et de </a:t>
            </a:r>
            <a:r>
              <a:rPr lang="fr-FR" dirty="0"/>
              <a:t>technicien en analyses biomédicales</a:t>
            </a:r>
            <a:r>
              <a:rPr lang="fr-FR" sz="100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2A2B-761D-4027-BDB1-B87D6A28E9B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48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out-metierslr.fr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1988840"/>
            <a:ext cx="7772400" cy="135788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599" y="3501008"/>
            <a:ext cx="6400800" cy="139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3640-910F-4951-9AEF-78729D2FADC4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DC2A-559A-42D3-B932-0EFBDA597C8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390" b="8274"/>
          <a:stretch/>
        </p:blipFill>
        <p:spPr>
          <a:xfrm>
            <a:off x="299134" y="145226"/>
            <a:ext cx="3595167" cy="5284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143" y="5984194"/>
            <a:ext cx="610563" cy="86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28" y="6181476"/>
            <a:ext cx="888234" cy="54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85" y="6181476"/>
            <a:ext cx="692988" cy="54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61" y="6181476"/>
            <a:ext cx="921176" cy="5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39" y="6109476"/>
            <a:ext cx="614219" cy="61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5226"/>
            <a:ext cx="96035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8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3689" y="158406"/>
            <a:ext cx="7200800" cy="1038345"/>
          </a:xfrm>
        </p:spPr>
        <p:txBody>
          <a:bodyPr>
            <a:normAutofit/>
          </a:bodyPr>
          <a:lstStyle>
            <a:lvl1pPr algn="r">
              <a:defRPr sz="36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3640-910F-4951-9AEF-78729D2FADC4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376243"/>
            <a:ext cx="621432" cy="365125"/>
          </a:xfrm>
        </p:spPr>
        <p:txBody>
          <a:bodyPr/>
          <a:lstStyle/>
          <a:p>
            <a:fld id="{0459DC2A-559A-42D3-B932-0EFBDA597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53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3640-910F-4951-9AEF-78729D2FADC4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376243"/>
            <a:ext cx="621432" cy="365125"/>
          </a:xfrm>
        </p:spPr>
        <p:txBody>
          <a:bodyPr/>
          <a:lstStyle/>
          <a:p>
            <a:fld id="{0459DC2A-559A-42D3-B932-0EFBDA597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00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3640-910F-4951-9AEF-78729D2FADC4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DC2A-559A-42D3-B932-0EFBDA597C8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5"/>
          <p:cNvSpPr txBox="1">
            <a:spLocks/>
          </p:cNvSpPr>
          <p:nvPr userDrawn="1"/>
        </p:nvSpPr>
        <p:spPr>
          <a:xfrm>
            <a:off x="107504" y="1745866"/>
            <a:ext cx="8915400" cy="330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latin typeface="Gill Sans MT" panose="020B0502020104020203" pitchFamily="34" charset="0"/>
                <a:ea typeface="Verdana" pitchFamily="34" charset="0"/>
                <a:cs typeface="Verdana" pitchFamily="34" charset="0"/>
              </a:rPr>
              <a:t>Nous contacter</a:t>
            </a:r>
          </a:p>
          <a:p>
            <a:r>
              <a:rPr lang="fr-FR" sz="2000" dirty="0">
                <a:latin typeface="Gill Sans MT" panose="020B0502020104020203" pitchFamily="34" charset="0"/>
                <a:ea typeface="Verdana" pitchFamily="34" charset="0"/>
                <a:cs typeface="Verdana" pitchFamily="34" charset="0"/>
              </a:rPr>
              <a:t>Atout Métiers </a:t>
            </a:r>
          </a:p>
          <a:p>
            <a:r>
              <a:rPr lang="fr-FR" sz="2000" dirty="0">
                <a:latin typeface="Gill Sans MT" panose="020B0502020104020203" pitchFamily="34" charset="0"/>
                <a:ea typeface="Verdana" pitchFamily="34" charset="0"/>
                <a:cs typeface="Verdana" pitchFamily="34" charset="0"/>
                <a:hlinkClick r:id="rId2"/>
              </a:rPr>
              <a:t>www.atout-metierslr.fr</a:t>
            </a:r>
            <a:endParaRPr lang="fr-FR" sz="2000" dirty="0">
              <a:latin typeface="Gill Sans MT" panose="020B0502020104020203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>
                <a:latin typeface="Gill Sans MT" panose="020B0502020104020203" pitchFamily="34" charset="0"/>
                <a:ea typeface="Verdana" pitchFamily="34" charset="0"/>
                <a:cs typeface="Verdana" pitchFamily="34" charset="0"/>
              </a:rPr>
              <a:t>04 67 13 20 80</a:t>
            </a:r>
          </a:p>
          <a:p>
            <a:endParaRPr lang="fr-FR" sz="2000" dirty="0">
              <a:latin typeface="Gill Sans MT" panose="020B0502020104020203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dirty="0">
                <a:latin typeface="Gill Sans MT" panose="020B0502020104020203" pitchFamily="34" charset="0"/>
                <a:ea typeface="Verdana" pitchFamily="34" charset="0"/>
                <a:cs typeface="Verdana" pitchFamily="34" charset="0"/>
              </a:rPr>
              <a:t>Association paritaire </a:t>
            </a:r>
          </a:p>
          <a:p>
            <a:r>
              <a:rPr lang="fr-FR" sz="2000" dirty="0">
                <a:latin typeface="Gill Sans MT" panose="020B0502020104020203" pitchFamily="34" charset="0"/>
                <a:ea typeface="Verdana" pitchFamily="34" charset="0"/>
                <a:cs typeface="Verdana" pitchFamily="34" charset="0"/>
              </a:rPr>
              <a:t>présidée par les partenaires sociaux</a:t>
            </a:r>
          </a:p>
          <a:p>
            <a:r>
              <a:rPr lang="fr-FR" sz="2000" dirty="0">
                <a:latin typeface="Gill Sans MT" panose="020B0502020104020203" pitchFamily="34" charset="0"/>
                <a:ea typeface="Verdana" pitchFamily="34" charset="0"/>
                <a:cs typeface="Verdana" pitchFamily="34" charset="0"/>
              </a:rPr>
              <a:t>financée par l’Etat, la Région, l’Europe</a:t>
            </a:r>
          </a:p>
        </p:txBody>
      </p:sp>
    </p:spTree>
    <p:extLst>
      <p:ext uri="{BB962C8B-B14F-4D97-AF65-F5344CB8AC3E}">
        <p14:creationId xmlns:p14="http://schemas.microsoft.com/office/powerpoint/2010/main" val="382493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3640-910F-4951-9AEF-78729D2FADC4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DC2A-559A-42D3-B932-0EFBDA597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14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 userDrawn="1">
            <p:ph type="title" idx="4294967295"/>
          </p:nvPr>
        </p:nvSpPr>
        <p:spPr>
          <a:xfrm>
            <a:off x="1674987" y="887433"/>
            <a:ext cx="7073900" cy="4000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 smtClean="0"/>
              <a:t>TITRE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endParaRPr lang="fr-FR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>
                <a:solidFill>
                  <a:srgbClr val="CC0000"/>
                </a:solidFill>
              </a:rPr>
              <a:t>JJ/MM/AA</a:t>
            </a:r>
            <a:endParaRPr dirty="0">
              <a:solidFill>
                <a:srgbClr val="CC0000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7831593" y="6174952"/>
            <a:ext cx="90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000" smtClean="0">
                <a:solidFill>
                  <a:srgbClr val="CC0000"/>
                </a:solidFill>
              </a:rPr>
              <a:pPr algn="r"/>
              <a:t>‹N°›</a:t>
            </a:fld>
            <a:endParaRPr lang="fr-FR" sz="20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9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C3640-910F-4951-9AEF-78729D2FADC4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9DC2A-559A-42D3-B932-0EFBDA597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42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6600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:\9 - Communication LR_MP\presentation PPT\PPT 4x3\jpg POWERPOINT 297x21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2771462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Rencontres territoriales : </a:t>
            </a:r>
            <a:b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Actualisation des besoins Formations sanitaires </a:t>
            </a:r>
            <a:b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dirty="0">
                <a:solidFill>
                  <a:schemeClr val="tx1"/>
                </a:solidFill>
              </a:rPr>
              <a:t/>
            </a:r>
            <a:br>
              <a:rPr lang="fr-FR" sz="3100" dirty="0">
                <a:solidFill>
                  <a:schemeClr val="tx1"/>
                </a:solidFill>
              </a:rPr>
            </a:b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 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8FEC9EC-1FEB-4674-A47A-E37BFA9BE7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6116527"/>
            <a:ext cx="1717040" cy="556260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EF5EDFA-EF40-4FEC-8851-E9A5CD9D3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239" y="6072712"/>
            <a:ext cx="3324225" cy="6000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58EF77F-4AFC-47D1-AC41-49DB597D9A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1095"/>
            <a:ext cx="1170244" cy="117024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40152" y="55419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Auch le 30/01/2020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43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1619672" y="274638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475656" y="1124744"/>
            <a:ext cx="7272808" cy="10081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le profil des professionnels du paramédical et maïeutique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Font typeface="Franklin Gothic Demi" panose="020B0703020102020204" pitchFamily="34" charset="0"/>
              <a:buChar char="►"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6439346"/>
            <a:ext cx="6624736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>
                <a:solidFill>
                  <a:srgbClr val="545454"/>
                </a:solidFill>
                <a:latin typeface="Franklin Gothic Demi" panose="020B0703020102020204" pitchFamily="34" charset="0"/>
              </a:rPr>
              <a:t>Source : Insee, Recensement de la population 2016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4DA634EB-F813-4EB4-94D2-715403947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06935"/>
              </p:ext>
            </p:extLst>
          </p:nvPr>
        </p:nvGraphicFramePr>
        <p:xfrm>
          <a:off x="395536" y="2132856"/>
          <a:ext cx="8208912" cy="4032662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447759585"/>
                    </a:ext>
                  </a:extLst>
                </a:gridCol>
                <a:gridCol w="2462788">
                  <a:extLst>
                    <a:ext uri="{9D8B030D-6E8A-4147-A177-3AD203B41FA5}">
                      <a16:colId xmlns:a16="http://schemas.microsoft.com/office/drawing/2014/main" xmlns="" val="2389076864"/>
                    </a:ext>
                  </a:extLst>
                </a:gridCol>
                <a:gridCol w="2721788">
                  <a:extLst>
                    <a:ext uri="{9D8B030D-6E8A-4147-A177-3AD203B41FA5}">
                      <a16:colId xmlns:a16="http://schemas.microsoft.com/office/drawing/2014/main" xmlns="" val="4126101636"/>
                    </a:ext>
                  </a:extLst>
                </a:gridCol>
              </a:tblGrid>
              <a:tr h="490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En Occitanie, dans 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256133"/>
                  </a:ext>
                </a:extLst>
              </a:tr>
              <a:tr h="4682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 paramédical et maïeutique</a:t>
                      </a:r>
                      <a:endParaRPr lang="fr-FR" sz="18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l’ensemble des actifs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4430752"/>
                  </a:ext>
                </a:extLst>
              </a:tr>
              <a:tr h="46826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des hommes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52%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4940288"/>
                  </a:ext>
                </a:extLst>
              </a:tr>
              <a:tr h="46826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des jeunes (&lt; 25 ans)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 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1369283"/>
                  </a:ext>
                </a:extLst>
              </a:tr>
              <a:tr h="6249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des seniors (&gt;= 50 ans)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 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855298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des salariés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 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0134485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et des libéraux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7221946"/>
                  </a:ext>
                </a:extLst>
              </a:tr>
              <a:tr h="49056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des temps partiels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 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1874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62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1619672" y="274638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 algn="r"/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331640" y="855412"/>
            <a:ext cx="7632848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les demandeurs d’emploi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Font typeface="Franklin Gothic Demi" panose="020B0703020102020204" pitchFamily="34" charset="0"/>
              <a:buChar char="►"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9552" y="5714556"/>
            <a:ext cx="576064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>
                <a:solidFill>
                  <a:srgbClr val="545454"/>
                </a:solidFill>
                <a:latin typeface="Franklin Gothic Demi" panose="020B0703020102020204" pitchFamily="34" charset="0"/>
              </a:rPr>
              <a:t>Source : Pôle emploi 2018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4B00B777-ACC0-4536-B2AA-BE15B1D91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207511"/>
              </p:ext>
            </p:extLst>
          </p:nvPr>
        </p:nvGraphicFramePr>
        <p:xfrm>
          <a:off x="1331640" y="1735237"/>
          <a:ext cx="6696743" cy="2845891"/>
        </p:xfrm>
        <a:graphic>
          <a:graphicData uri="http://schemas.openxmlformats.org/drawingml/2006/table">
            <a:tbl>
              <a:tblPr/>
              <a:tblGrid>
                <a:gridCol w="4526849">
                  <a:extLst>
                    <a:ext uri="{9D8B030D-6E8A-4147-A177-3AD203B41FA5}">
                      <a16:colId xmlns:a16="http://schemas.microsoft.com/office/drawing/2014/main" xmlns="" val="3121444707"/>
                    </a:ext>
                  </a:extLst>
                </a:gridCol>
                <a:gridCol w="1084947">
                  <a:extLst>
                    <a:ext uri="{9D8B030D-6E8A-4147-A177-3AD203B41FA5}">
                      <a16:colId xmlns:a16="http://schemas.microsoft.com/office/drawing/2014/main" xmlns="" val="4042406608"/>
                    </a:ext>
                  </a:extLst>
                </a:gridCol>
                <a:gridCol w="1084947">
                  <a:extLst>
                    <a:ext uri="{9D8B030D-6E8A-4147-A177-3AD203B41FA5}">
                      <a16:colId xmlns:a16="http://schemas.microsoft.com/office/drawing/2014/main" xmlns="" val="837331136"/>
                    </a:ext>
                  </a:extLst>
                </a:gridCol>
              </a:tblGrid>
              <a:tr h="100743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Gers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9760290"/>
                  </a:ext>
                </a:extLst>
              </a:tr>
              <a:tr h="8310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 Nb de demandeurs d'emploi dans les métiers du paramédical et maïeutique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14 160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0164780"/>
                  </a:ext>
                </a:extLst>
              </a:tr>
              <a:tr h="100743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 ces demandeurs d’emploi dans l’ensemble des demandeurs d’emploi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685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38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1619672" y="274638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 algn="r"/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274638"/>
            <a:ext cx="7632848" cy="8501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les demandeurs d’emploi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Font typeface="Franklin Gothic Demi" panose="020B0703020102020204" pitchFamily="34" charset="0"/>
              <a:buChar char="►"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05271" y="6583362"/>
            <a:ext cx="2106489" cy="274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>
                <a:solidFill>
                  <a:srgbClr val="545454"/>
                </a:solidFill>
                <a:latin typeface="Franklin Gothic Demi" panose="020B0703020102020204" pitchFamily="34" charset="0"/>
              </a:rPr>
              <a:t>Source : Pôle emploi 2018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A20EF063-4F5E-4E3C-AF10-904209F60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297415"/>
              </p:ext>
            </p:extLst>
          </p:nvPr>
        </p:nvGraphicFramePr>
        <p:xfrm>
          <a:off x="107504" y="1010059"/>
          <a:ext cx="8640958" cy="5612400"/>
        </p:xfrm>
        <a:graphic>
          <a:graphicData uri="http://schemas.openxmlformats.org/drawingml/2006/table">
            <a:tbl>
              <a:tblPr/>
              <a:tblGrid>
                <a:gridCol w="4730754">
                  <a:extLst>
                    <a:ext uri="{9D8B030D-6E8A-4147-A177-3AD203B41FA5}">
                      <a16:colId xmlns:a16="http://schemas.microsoft.com/office/drawing/2014/main" xmlns="" val="3979839273"/>
                    </a:ext>
                  </a:extLst>
                </a:gridCol>
                <a:gridCol w="2110006">
                  <a:extLst>
                    <a:ext uri="{9D8B030D-6E8A-4147-A177-3AD203B41FA5}">
                      <a16:colId xmlns:a16="http://schemas.microsoft.com/office/drawing/2014/main" xmlns="" val="129149216"/>
                    </a:ext>
                  </a:extLst>
                </a:gridCol>
                <a:gridCol w="1800198">
                  <a:extLst>
                    <a:ext uri="{9D8B030D-6E8A-4147-A177-3AD203B41FA5}">
                      <a16:colId xmlns:a16="http://schemas.microsoft.com/office/drawing/2014/main" xmlns="" val="820313989"/>
                    </a:ext>
                  </a:extLst>
                </a:gridCol>
              </a:tblGrid>
              <a:tr h="258701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9" marR="8259" marT="8259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Gers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Occitanie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6666651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Suivi de la grossesse et de l'accouchement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2196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Analyses médicales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606380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 en puériculture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1 543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7348652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véhicules sanitaires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1 328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631449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Imagerie médicale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419649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Préparation en pharmacie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948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189388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Audioprothèses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7879935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Diététique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9031634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Ergothérapie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600061"/>
                  </a:ext>
                </a:extLst>
              </a:tr>
              <a:tr h="224191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Kinésithérapie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007600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Optique - lunetterie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1937530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Orthophonie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6267337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Orthoptique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9069072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Pédicurie et podologie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3820458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Prothèses dentaires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0291563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Prothèses et orthèses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0057832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Rééducation en psychomotricité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148454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Soins d'hygiène, de confort du patient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5 413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474145"/>
                  </a:ext>
                </a:extLst>
              </a:tr>
              <a:tr h="226038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Coordination de services médicaux ou paramédicaux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3800407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Soins infirmiers spécialisés en anesthésie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4004952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Soins infirmiers spécialisés en bloc opératoire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0801247"/>
                  </a:ext>
                </a:extLst>
              </a:tr>
              <a:tr h="220793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Soins infirmiers généralistes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1 910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1720563"/>
                  </a:ext>
                </a:extLst>
              </a:tr>
              <a:tr h="55437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Soins infirmiers spécialisés en puériculture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9553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algn="just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Ensemble</a:t>
                      </a:r>
                    </a:p>
                  </a:txBody>
                  <a:tcPr marL="8259" marR="8259" marT="8259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14 160</a:t>
                      </a:r>
                    </a:p>
                  </a:txBody>
                  <a:tcPr marL="8259" marR="8259" marT="8259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720269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D06FE4B-7FD8-489E-82B6-7DA970748BB8}"/>
              </a:ext>
            </a:extLst>
          </p:cNvPr>
          <p:cNvSpPr txBox="1"/>
          <p:nvPr/>
        </p:nvSpPr>
        <p:spPr>
          <a:xfrm>
            <a:off x="2647517" y="6610658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*s = </a:t>
            </a:r>
            <a:r>
              <a:rPr lang="fr-FR" sz="1050" dirty="0" smtClean="0"/>
              <a:t>inférieur à 5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00429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1619672" y="274638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 algn="r"/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230942" y="908720"/>
            <a:ext cx="7632848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les projets de recrutement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Font typeface="Franklin Gothic Demi" panose="020B0703020102020204" pitchFamily="34" charset="0"/>
              <a:buChar char="►"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5451993"/>
            <a:ext cx="5400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>
                <a:solidFill>
                  <a:srgbClr val="545454"/>
                </a:solidFill>
                <a:latin typeface="Franklin Gothic Demi" panose="020B0703020102020204" pitchFamily="34" charset="0"/>
              </a:rPr>
              <a:t>Source : Pôle emploi, BMO 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8117" y="5928583"/>
            <a:ext cx="822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4D4D4D"/>
                </a:solidFill>
              </a:rPr>
              <a:t>La part des projets jugés difficiles tous métiers confondus en Occitanie s’élève à 45 % 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EDDBE52A-5A65-4316-A454-3D6802E09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02661"/>
              </p:ext>
            </p:extLst>
          </p:nvPr>
        </p:nvGraphicFramePr>
        <p:xfrm>
          <a:off x="467544" y="2024770"/>
          <a:ext cx="6984775" cy="2311173"/>
        </p:xfrm>
        <a:graphic>
          <a:graphicData uri="http://schemas.openxmlformats.org/drawingml/2006/table">
            <a:tbl>
              <a:tblPr/>
              <a:tblGrid>
                <a:gridCol w="4700925">
                  <a:extLst>
                    <a:ext uri="{9D8B030D-6E8A-4147-A177-3AD203B41FA5}">
                      <a16:colId xmlns:a16="http://schemas.microsoft.com/office/drawing/2014/main" xmlns="" val="2692978091"/>
                    </a:ext>
                  </a:extLst>
                </a:gridCol>
                <a:gridCol w="1141925">
                  <a:extLst>
                    <a:ext uri="{9D8B030D-6E8A-4147-A177-3AD203B41FA5}">
                      <a16:colId xmlns:a16="http://schemas.microsoft.com/office/drawing/2014/main" xmlns="" val="596944093"/>
                    </a:ext>
                  </a:extLst>
                </a:gridCol>
                <a:gridCol w="1141925">
                  <a:extLst>
                    <a:ext uri="{9D8B030D-6E8A-4147-A177-3AD203B41FA5}">
                      <a16:colId xmlns:a16="http://schemas.microsoft.com/office/drawing/2014/main" xmlns="" val="3279824651"/>
                    </a:ext>
                  </a:extLst>
                </a:gridCol>
              </a:tblGrid>
              <a:tr h="94663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Gers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0461934"/>
                  </a:ext>
                </a:extLst>
              </a:tr>
              <a:tr h="86755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Nb de projets de recrutement dans les métiers du paramédical et maïeutique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10 898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0186790"/>
                  </a:ext>
                </a:extLst>
              </a:tr>
              <a:tr h="4969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des projets jugés difficiles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5410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43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1619672" y="274638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 algn="r"/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36025" y="908720"/>
            <a:ext cx="8227765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les projets de recrutement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Font typeface="Franklin Gothic Demi" panose="020B0703020102020204" pitchFamily="34" charset="0"/>
              <a:buChar char="►"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9512" y="5922045"/>
            <a:ext cx="54006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>
                <a:solidFill>
                  <a:srgbClr val="545454"/>
                </a:solidFill>
                <a:latin typeface="Franklin Gothic Demi" panose="020B0703020102020204" pitchFamily="34" charset="0"/>
              </a:rPr>
              <a:t>Source : Pôle emploi, BMO 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6253655"/>
            <a:ext cx="822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4D4D4D"/>
                </a:solidFill>
              </a:rPr>
              <a:t>La part des projets jugés difficiles tous métiers confondus en Occitanie s’élève à 45 % 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1FEBCF8C-248A-45EB-8572-8BEF7E351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52147"/>
              </p:ext>
            </p:extLst>
          </p:nvPr>
        </p:nvGraphicFramePr>
        <p:xfrm>
          <a:off x="179512" y="1916833"/>
          <a:ext cx="7929437" cy="3888430"/>
        </p:xfrm>
        <a:graphic>
          <a:graphicData uri="http://schemas.openxmlformats.org/drawingml/2006/table">
            <a:tbl>
              <a:tblPr/>
              <a:tblGrid>
                <a:gridCol w="2646704">
                  <a:extLst>
                    <a:ext uri="{9D8B030D-6E8A-4147-A177-3AD203B41FA5}">
                      <a16:colId xmlns:a16="http://schemas.microsoft.com/office/drawing/2014/main" xmlns="" val="2852263761"/>
                    </a:ext>
                  </a:extLst>
                </a:gridCol>
                <a:gridCol w="910693">
                  <a:extLst>
                    <a:ext uri="{9D8B030D-6E8A-4147-A177-3AD203B41FA5}">
                      <a16:colId xmlns:a16="http://schemas.microsoft.com/office/drawing/2014/main" xmlns="" val="814499359"/>
                    </a:ext>
                  </a:extLst>
                </a:gridCol>
                <a:gridCol w="885792">
                  <a:extLst>
                    <a:ext uri="{9D8B030D-6E8A-4147-A177-3AD203B41FA5}">
                      <a16:colId xmlns:a16="http://schemas.microsoft.com/office/drawing/2014/main" xmlns="" val="1428397812"/>
                    </a:ext>
                  </a:extLst>
                </a:gridCol>
                <a:gridCol w="868005">
                  <a:extLst>
                    <a:ext uri="{9D8B030D-6E8A-4147-A177-3AD203B41FA5}">
                      <a16:colId xmlns:a16="http://schemas.microsoft.com/office/drawing/2014/main" xmlns="" val="1211186073"/>
                    </a:ext>
                  </a:extLst>
                </a:gridCol>
                <a:gridCol w="910693">
                  <a:extLst>
                    <a:ext uri="{9D8B030D-6E8A-4147-A177-3AD203B41FA5}">
                      <a16:colId xmlns:a16="http://schemas.microsoft.com/office/drawing/2014/main" xmlns="" val="3736304781"/>
                    </a:ext>
                  </a:extLst>
                </a:gridCol>
                <a:gridCol w="853775">
                  <a:extLst>
                    <a:ext uri="{9D8B030D-6E8A-4147-A177-3AD203B41FA5}">
                      <a16:colId xmlns:a16="http://schemas.microsoft.com/office/drawing/2014/main" xmlns="" val="610609710"/>
                    </a:ext>
                  </a:extLst>
                </a:gridCol>
                <a:gridCol w="853775">
                  <a:extLst>
                    <a:ext uri="{9D8B030D-6E8A-4147-A177-3AD203B41FA5}">
                      <a16:colId xmlns:a16="http://schemas.microsoft.com/office/drawing/2014/main" xmlns="" val="2929713336"/>
                    </a:ext>
                  </a:extLst>
                </a:gridCol>
              </a:tblGrid>
              <a:tr h="33329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Gers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4055312"/>
                  </a:ext>
                </a:extLst>
              </a:tr>
              <a:tr h="87291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Métier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Projets de recrutement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Difficultés à recruter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Emplois saisonniers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Projets de recrutement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Difficultés à recruter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Emplois saisonniers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8627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Aides-soignants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6323742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4316242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Conducteurs de véhicules légers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2766920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professionnels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paramédicaux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2641728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Techniciens médicaux et préparateurs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5554326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Sages-femmes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0717814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Spécialistes de l'appareillage médical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5085352"/>
                  </a:ext>
                </a:extLst>
              </a:tr>
              <a:tr h="34916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Ensemble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795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78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1619672" y="274638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03648" y="1556792"/>
            <a:ext cx="7272808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Franklin Gothic Demi" panose="020B0703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la Validation des acquis de l’expérience (VAE)</a:t>
            </a: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Font typeface="Franklin Gothic Demi" panose="020B0703020102020204" pitchFamily="34" charset="0"/>
              <a:buChar char="►"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10939"/>
              </p:ext>
            </p:extLst>
          </p:nvPr>
        </p:nvGraphicFramePr>
        <p:xfrm>
          <a:off x="837202" y="2690355"/>
          <a:ext cx="7560840" cy="3000073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067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3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022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rgbClr val="9933FF"/>
                          </a:solidFill>
                          <a:effectLst/>
                        </a:rPr>
                        <a:t>Occitanie</a:t>
                      </a:r>
                      <a:endParaRPr lang="fr-FR" sz="2000" b="1" i="0" u="none" strike="noStrike" dirty="0">
                        <a:solidFill>
                          <a:srgbClr val="9933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86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u="none" strike="noStrike" dirty="0">
                          <a:solidFill>
                            <a:srgbClr val="4D4D4D"/>
                          </a:solidFill>
                          <a:effectLst/>
                        </a:rPr>
                        <a:t>Nb de dossiers recevables en 2017</a:t>
                      </a:r>
                    </a:p>
                    <a:p>
                      <a:pPr algn="l" fontAlgn="ctr"/>
                      <a:endParaRPr lang="fr-FR" sz="2000" u="none" strike="noStrike" dirty="0">
                        <a:solidFill>
                          <a:srgbClr val="4D4D4D"/>
                        </a:solidFill>
                        <a:effectLst/>
                      </a:endParaRPr>
                    </a:p>
                    <a:p>
                      <a:pPr algn="l" fontAlgn="ctr"/>
                      <a:r>
                        <a:rPr lang="fr-FR" sz="2400" u="none" strike="noStrike" dirty="0">
                          <a:solidFill>
                            <a:srgbClr val="4D4D4D"/>
                          </a:solidFill>
                          <a:effectLst/>
                        </a:rPr>
                        <a:t>Nb de passages devant jury en 2017 dont </a:t>
                      </a:r>
                    </a:p>
                    <a:p>
                      <a:pPr algn="r" fontAlgn="ctr"/>
                      <a:r>
                        <a:rPr lang="fr-FR" sz="2800" u="none" strike="noStrike" dirty="0">
                          <a:solidFill>
                            <a:srgbClr val="4D4D4D"/>
                          </a:solidFill>
                          <a:effectLst/>
                        </a:rPr>
                        <a:t> </a:t>
                      </a:r>
                      <a:r>
                        <a:rPr lang="fr-FR" sz="2000" u="none" strike="noStrike" dirty="0">
                          <a:solidFill>
                            <a:srgbClr val="4D4D4D"/>
                          </a:solidFill>
                          <a:effectLst/>
                        </a:rPr>
                        <a:t>Nb de validation totale</a:t>
                      </a:r>
                    </a:p>
                    <a:p>
                      <a:pPr algn="r" fontAlgn="ctr"/>
                      <a:r>
                        <a:rPr lang="fr-FR" sz="2000" u="none" strike="noStrike" dirty="0">
                          <a:solidFill>
                            <a:srgbClr val="4D4D4D"/>
                          </a:solidFill>
                          <a:effectLst/>
                        </a:rPr>
                        <a:t> Nb de validation partielle</a:t>
                      </a:r>
                    </a:p>
                    <a:p>
                      <a:pPr algn="r" fontAlgn="ctr"/>
                      <a:r>
                        <a:rPr lang="fr-FR" sz="2000" b="0" i="0" u="none" strike="noStrike" dirty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Aucune validation</a:t>
                      </a:r>
                      <a:endParaRPr lang="fr-FR" sz="2000" u="none" strike="noStrike" dirty="0">
                        <a:solidFill>
                          <a:srgbClr val="4D4D4D"/>
                        </a:solidFill>
                        <a:effectLst/>
                      </a:endParaRPr>
                    </a:p>
                    <a:p>
                      <a:pPr lvl="1" algn="l" fontAlgn="ctr"/>
                      <a:endParaRPr lang="fr-FR" sz="1600" b="0" i="0" u="none" strike="noStrike" dirty="0">
                        <a:solidFill>
                          <a:srgbClr val="4D4D4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/>
                        </a:rPr>
                        <a:t>2 030</a:t>
                      </a:r>
                    </a:p>
                    <a:p>
                      <a:pPr algn="ctr" fontAlgn="b"/>
                      <a:endParaRPr lang="fr-FR" sz="2000" b="0" i="0" u="none" strike="noStrike" dirty="0">
                        <a:solidFill>
                          <a:srgbClr val="9933FF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/>
                        </a:rPr>
                        <a:t>1 554</a:t>
                      </a:r>
                    </a:p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/>
                        </a:rPr>
                        <a:t>609</a:t>
                      </a:r>
                    </a:p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/>
                        </a:rPr>
                        <a:t>653</a:t>
                      </a:r>
                    </a:p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  <a:p>
                      <a:pPr algn="ctr" fontAlgn="b"/>
                      <a:endParaRPr lang="fr-FR" sz="2000" b="0" i="0" u="none" strike="noStrike" dirty="0">
                        <a:solidFill>
                          <a:srgbClr val="9933FF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2000" b="0" i="0" u="none" strike="noStrike" dirty="0">
                        <a:solidFill>
                          <a:srgbClr val="9933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745958" y="5661248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>
                <a:solidFill>
                  <a:srgbClr val="4D4D4D"/>
                </a:solidFill>
                <a:latin typeface="Franklin Gothic Demi" panose="020B0703020102020204" pitchFamily="34" charset="0"/>
              </a:rPr>
              <a:t>Source : Les Chiffres Clés 2019 de la Direccte Occitanie</a:t>
            </a:r>
          </a:p>
          <a:p>
            <a:pPr marL="0" indent="0">
              <a:buNone/>
            </a:pPr>
            <a:r>
              <a:rPr lang="fr-FR" sz="1200" i="1" dirty="0">
                <a:solidFill>
                  <a:srgbClr val="4D4D4D"/>
                </a:solidFill>
                <a:latin typeface="Franklin Gothic Demi" panose="020B0703020102020204" pitchFamily="34" charset="0"/>
              </a:rPr>
              <a:t>Champ : Ministère Santé, social  </a:t>
            </a:r>
          </a:p>
          <a:p>
            <a:pPr marL="0" indent="0">
              <a:buNone/>
            </a:pPr>
            <a:endParaRPr lang="fr-FR" sz="1200" i="1" dirty="0">
              <a:solidFill>
                <a:srgbClr val="545454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7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 txBox="1">
            <a:spLocks/>
          </p:cNvSpPr>
          <p:nvPr/>
        </p:nvSpPr>
        <p:spPr>
          <a:xfrm>
            <a:off x="1257684" y="213806"/>
            <a:ext cx="7073727" cy="6789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r-FR" sz="2800" b="1" cap="all" dirty="0" smtClean="0">
                <a:solidFill>
                  <a:srgbClr val="C90C0F"/>
                </a:solidFill>
              </a:rPr>
              <a:t>formations PARAMEDICALES relevant de la compétence région</a:t>
            </a:r>
            <a:endParaRPr lang="fr-FR" sz="28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45189"/>
              </p:ext>
            </p:extLst>
          </p:nvPr>
        </p:nvGraphicFramePr>
        <p:xfrm>
          <a:off x="251520" y="1052736"/>
          <a:ext cx="8703436" cy="54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811"/>
                <a:gridCol w="4750625"/>
              </a:tblGrid>
              <a:tr h="355291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INFRA</a:t>
                      </a:r>
                      <a:r>
                        <a:rPr lang="fr-FR" sz="1900" baseline="0" dirty="0" smtClean="0"/>
                        <a:t>-BAC </a:t>
                      </a:r>
                      <a:endParaRPr lang="fr-FR" sz="1900" dirty="0"/>
                    </a:p>
                  </a:txBody>
                  <a:tcPr marT="50800" marB="5080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POST-BAC</a:t>
                      </a:r>
                      <a:endParaRPr lang="fr-FR" sz="1900" dirty="0"/>
                    </a:p>
                  </a:txBody>
                  <a:tcPr marT="50800" marB="50800">
                    <a:solidFill>
                      <a:srgbClr val="C00000"/>
                    </a:solidFill>
                  </a:tcPr>
                </a:tc>
              </a:tr>
              <a:tr h="4577257">
                <a:tc>
                  <a:txBody>
                    <a:bodyPr/>
                    <a:lstStyle/>
                    <a:p>
                      <a:endParaRPr lang="fr-FR" sz="1800" b="1" dirty="0" smtClean="0"/>
                    </a:p>
                    <a:p>
                      <a:r>
                        <a:rPr lang="fr-FR" sz="1800" b="1" dirty="0" smtClean="0"/>
                        <a:t>Niveau 3 (anciennement V)</a:t>
                      </a:r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fr-FR" sz="1800" dirty="0" smtClean="0"/>
                        <a:t>Auxiliaire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ambulancier.ère</a:t>
                      </a:r>
                      <a:endParaRPr lang="fr-FR" sz="1800" baseline="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fr-FR" sz="1800" baseline="0" dirty="0" err="1" smtClean="0"/>
                        <a:t>Ambulancier.ère</a:t>
                      </a:r>
                      <a:endParaRPr lang="fr-FR" sz="1800" baseline="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fr-FR" sz="1800" baseline="0" dirty="0" err="1" smtClean="0"/>
                        <a:t>Aide-soignant.e</a:t>
                      </a:r>
                      <a:endParaRPr lang="fr-FR" sz="1800" baseline="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fr-FR" sz="1800" baseline="0" dirty="0" smtClean="0"/>
                        <a:t>Auxiliaire de puériculture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baseline="0" dirty="0" smtClean="0"/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endParaRPr lang="fr-FR" sz="1800" baseline="0" dirty="0" smtClean="0"/>
                    </a:p>
                  </a:txBody>
                  <a:tcPr marT="50800" marB="508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800" b="1" baseline="0" dirty="0" smtClean="0"/>
                        <a:t>Niveau 5 (anciennement III)</a:t>
                      </a:r>
                    </a:p>
                    <a:p>
                      <a:pPr marL="628650" lvl="1" indent="-171450" algn="l" defTabSz="914400" rtl="0" eaLnBrk="1" latinLnBrk="0" hangingPunct="1">
                        <a:buFontTx/>
                        <a:buChar char="-"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Psychomotricien.ne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Niveau 6 (anciennement II)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Ergothérapeute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Infirmier.ère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Infirmier.ère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 bloc opératoire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Puériculteur.trice</a:t>
                      </a:r>
                      <a:endParaRPr kumimoji="0" lang="fr-F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Manipulateur.trice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en électroradiologie médicale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Masseur.seuse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kinésithérapeute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Pédicure podologue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fr-F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Niveau 7 (anciennement I)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Cadre de santé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Infirmier.ère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anesthésiste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Sage-femme / maieuticien.ne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800" marB="508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9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3D8E1059-7D48-4D63-9302-F5B1FFF80378}"/>
              </a:ext>
            </a:extLst>
          </p:cNvPr>
          <p:cNvSpPr txBox="1">
            <a:spLocks/>
          </p:cNvSpPr>
          <p:nvPr/>
        </p:nvSpPr>
        <p:spPr>
          <a:xfrm>
            <a:off x="1619671" y="0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Hérault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37525480-99A8-4BAB-8A98-40FA935328A2}"/>
              </a:ext>
            </a:extLst>
          </p:cNvPr>
          <p:cNvSpPr txBox="1">
            <a:spLocks/>
          </p:cNvSpPr>
          <p:nvPr/>
        </p:nvSpPr>
        <p:spPr>
          <a:xfrm>
            <a:off x="935595" y="634082"/>
            <a:ext cx="7272808" cy="8501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Franklin Gothic Demi" panose="020B0703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la formation</a:t>
            </a: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90348884-E201-408A-BF7D-03F1FF6445A9}"/>
              </a:ext>
            </a:extLst>
          </p:cNvPr>
          <p:cNvSpPr txBox="1">
            <a:spLocks/>
          </p:cNvSpPr>
          <p:nvPr/>
        </p:nvSpPr>
        <p:spPr>
          <a:xfrm>
            <a:off x="107504" y="5854959"/>
            <a:ext cx="6336704" cy="44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i="1" dirty="0"/>
              <a:t>Source : Drees 2017 (enquêtes écoles de formations aux professions de santé et sociales)</a:t>
            </a:r>
            <a:endParaRPr lang="fr-FR" sz="1300" dirty="0"/>
          </a:p>
          <a:p>
            <a:pPr marL="0" indent="0">
              <a:buNone/>
            </a:pPr>
            <a:endParaRPr lang="fr-FR" sz="1200" i="1" dirty="0">
              <a:solidFill>
                <a:srgbClr val="545454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930D175C-8499-41E9-A301-071FA1568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95980"/>
              </p:ext>
            </p:extLst>
          </p:nvPr>
        </p:nvGraphicFramePr>
        <p:xfrm>
          <a:off x="107504" y="1556792"/>
          <a:ext cx="8388423" cy="4280686"/>
        </p:xfrm>
        <a:graphic>
          <a:graphicData uri="http://schemas.openxmlformats.org/drawingml/2006/table">
            <a:tbl>
              <a:tblPr/>
              <a:tblGrid>
                <a:gridCol w="3414513">
                  <a:extLst>
                    <a:ext uri="{9D8B030D-6E8A-4147-A177-3AD203B41FA5}">
                      <a16:colId xmlns:a16="http://schemas.microsoft.com/office/drawing/2014/main" xmlns="" val="1094295078"/>
                    </a:ext>
                  </a:extLst>
                </a:gridCol>
                <a:gridCol w="871790">
                  <a:extLst>
                    <a:ext uri="{9D8B030D-6E8A-4147-A177-3AD203B41FA5}">
                      <a16:colId xmlns:a16="http://schemas.microsoft.com/office/drawing/2014/main" xmlns="" val="1745801702"/>
                    </a:ext>
                  </a:extLst>
                </a:gridCol>
                <a:gridCol w="871790">
                  <a:extLst>
                    <a:ext uri="{9D8B030D-6E8A-4147-A177-3AD203B41FA5}">
                      <a16:colId xmlns:a16="http://schemas.microsoft.com/office/drawing/2014/main" xmlns="" val="835700233"/>
                    </a:ext>
                  </a:extLst>
                </a:gridCol>
                <a:gridCol w="871790">
                  <a:extLst>
                    <a:ext uri="{9D8B030D-6E8A-4147-A177-3AD203B41FA5}">
                      <a16:colId xmlns:a16="http://schemas.microsoft.com/office/drawing/2014/main" xmlns="" val="1352178620"/>
                    </a:ext>
                  </a:extLst>
                </a:gridCol>
                <a:gridCol w="1293155">
                  <a:extLst>
                    <a:ext uri="{9D8B030D-6E8A-4147-A177-3AD203B41FA5}">
                      <a16:colId xmlns:a16="http://schemas.microsoft.com/office/drawing/2014/main" xmlns="" val="2715016193"/>
                    </a:ext>
                  </a:extLst>
                </a:gridCol>
                <a:gridCol w="986615">
                  <a:extLst>
                    <a:ext uri="{9D8B030D-6E8A-4147-A177-3AD203B41FA5}">
                      <a16:colId xmlns:a16="http://schemas.microsoft.com/office/drawing/2014/main" xmlns="" val="315127530"/>
                    </a:ext>
                  </a:extLst>
                </a:gridCol>
                <a:gridCol w="78770">
                  <a:extLst>
                    <a:ext uri="{9D8B030D-6E8A-4147-A177-3AD203B41FA5}">
                      <a16:colId xmlns:a16="http://schemas.microsoft.com/office/drawing/2014/main" xmlns="" val="3619962259"/>
                    </a:ext>
                  </a:extLst>
                </a:gridCol>
              </a:tblGrid>
              <a:tr h="422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Hérault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Occitanie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3320118"/>
                  </a:ext>
                </a:extLst>
              </a:tr>
              <a:tr h="474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Hommes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Femmes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Ensemble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Nouveaux inscrits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Effectifs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4219458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Aide-soignant.e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4976721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Ambulancier.ère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1 979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5084522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Cadre de la santé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0706459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Ergothérapeute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3929842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Infirmier.ère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6 567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4745923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Infirmier.ère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anesthésiste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4302052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Infirmier.ère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bloc opératoire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2189524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Manipulateur.trice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d'électroradiologie médicale 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3595870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Masseur.euse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kinésithérapeute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3916185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Pédicure-podologue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2703981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Préparateur.trice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pharmacie hospitalière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913615"/>
                  </a:ext>
                </a:extLst>
              </a:tr>
              <a:tr h="20928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Psychomotricien.ne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3909579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Puériculteur.trice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 smtClean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&lt;5</a:t>
                      </a:r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8325726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Sage-femme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4031697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Ensemble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1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1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1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2 629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1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11 380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481438"/>
                  </a:ext>
                </a:extLst>
              </a:tr>
            </a:tbl>
          </a:graphicData>
        </a:graphic>
      </p:graphicFrame>
      <p:pic>
        <p:nvPicPr>
          <p:cNvPr id="1026" name="Picture 2" descr="\\vmpo6\NSSAD1\DSOL\13- Cartographies\Carto_FSS\2019\Form_Sanitaires_Occitanie_Oct2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08"/>
            <a:ext cx="9144000" cy="64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274638"/>
            <a:ext cx="7524328" cy="8501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66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75656" y="1484784"/>
            <a:ext cx="6336704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le contexte sociodémographique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Font typeface="Franklin Gothic Demi" panose="020B0703020102020204" pitchFamily="34" charset="0"/>
              <a:buChar char="►"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2879" y="5445224"/>
            <a:ext cx="712879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>
                <a:solidFill>
                  <a:srgbClr val="545454"/>
                </a:solidFill>
                <a:latin typeface="Franklin Gothic Demi" panose="020B0703020102020204" pitchFamily="34" charset="0"/>
              </a:rPr>
              <a:t>Source : Insee, Recensement de la population 2016 et </a:t>
            </a:r>
            <a:r>
              <a:rPr lang="fr-FR" sz="1200" i="1" dirty="0" err="1">
                <a:solidFill>
                  <a:srgbClr val="545454"/>
                </a:solidFill>
                <a:latin typeface="Franklin Gothic Demi" panose="020B0703020102020204" pitchFamily="34" charset="0"/>
              </a:rPr>
              <a:t>filosofi</a:t>
            </a:r>
            <a:r>
              <a:rPr lang="fr-FR" sz="1200" i="1" dirty="0">
                <a:solidFill>
                  <a:srgbClr val="545454"/>
                </a:solidFill>
                <a:latin typeface="Franklin Gothic Demi" panose="020B0703020102020204" pitchFamily="34" charset="0"/>
              </a:rPr>
              <a:t> 2016 pour le taux de pauvreté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3DA3A3EF-D6E6-4901-B223-B4394508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058846"/>
              </p:ext>
            </p:extLst>
          </p:nvPr>
        </p:nvGraphicFramePr>
        <p:xfrm>
          <a:off x="251520" y="2492896"/>
          <a:ext cx="8496944" cy="2880322"/>
        </p:xfrm>
        <a:graphic>
          <a:graphicData uri="http://schemas.openxmlformats.org/drawingml/2006/table">
            <a:tbl>
              <a:tblPr/>
              <a:tblGrid>
                <a:gridCol w="3313010">
                  <a:extLst>
                    <a:ext uri="{9D8B030D-6E8A-4147-A177-3AD203B41FA5}">
                      <a16:colId xmlns:a16="http://schemas.microsoft.com/office/drawing/2014/main" xmlns="" val="3153845729"/>
                    </a:ext>
                  </a:extLst>
                </a:gridCol>
                <a:gridCol w="1904560">
                  <a:extLst>
                    <a:ext uri="{9D8B030D-6E8A-4147-A177-3AD203B41FA5}">
                      <a16:colId xmlns:a16="http://schemas.microsoft.com/office/drawing/2014/main" xmlns="" val="1325625947"/>
                    </a:ext>
                  </a:extLst>
                </a:gridCol>
                <a:gridCol w="1933990">
                  <a:extLst>
                    <a:ext uri="{9D8B030D-6E8A-4147-A177-3AD203B41FA5}">
                      <a16:colId xmlns:a16="http://schemas.microsoft.com/office/drawing/2014/main" xmlns="" val="2171329889"/>
                    </a:ext>
                  </a:extLst>
                </a:gridCol>
                <a:gridCol w="1345384">
                  <a:extLst>
                    <a:ext uri="{9D8B030D-6E8A-4147-A177-3AD203B41FA5}">
                      <a16:colId xmlns:a16="http://schemas.microsoft.com/office/drawing/2014/main" xmlns="" val="2963502191"/>
                    </a:ext>
                  </a:extLst>
                </a:gridCol>
              </a:tblGrid>
              <a:tr h="48005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Gers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9764240"/>
                  </a:ext>
                </a:extLst>
              </a:tr>
              <a:tr h="48005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des personnes de moins de 3 ans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4 895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179 216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</a:rPr>
                        <a:t>2 191 440 </a:t>
                      </a:r>
                      <a:br>
                        <a:rPr lang="fr-FR" sz="1800" b="0" i="0" u="none" strike="noStrike" dirty="0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800" b="0" i="0" u="none" strike="noStrike" dirty="0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2582633"/>
                  </a:ext>
                </a:extLst>
              </a:tr>
              <a:tr h="480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6478747"/>
                  </a:ext>
                </a:extLst>
              </a:tr>
              <a:tr h="48005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des personnes de 80 ans ou plus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17 611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406 411</a:t>
                      </a:r>
                      <a:b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 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</a:rPr>
                        <a:t>3 898 515 </a:t>
                      </a:r>
                      <a:br>
                        <a:rPr lang="fr-FR" sz="1800" b="0" i="0" u="none" strike="noStrike" dirty="0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800" b="0" i="0" u="none" strike="noStrike" dirty="0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8159243"/>
                  </a:ext>
                </a:extLst>
              </a:tr>
              <a:tr h="48005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593355"/>
                  </a:ext>
                </a:extLst>
              </a:tr>
              <a:tr h="4800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Taux de pauvreté en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545454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3417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25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3D8E1059-7D48-4D63-9302-F5B1FFF80378}"/>
              </a:ext>
            </a:extLst>
          </p:cNvPr>
          <p:cNvSpPr txBox="1">
            <a:spLocks/>
          </p:cNvSpPr>
          <p:nvPr/>
        </p:nvSpPr>
        <p:spPr>
          <a:xfrm>
            <a:off x="1619671" y="0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37525480-99A8-4BAB-8A98-40FA935328A2}"/>
              </a:ext>
            </a:extLst>
          </p:cNvPr>
          <p:cNvSpPr txBox="1">
            <a:spLocks/>
          </p:cNvSpPr>
          <p:nvPr/>
        </p:nvSpPr>
        <p:spPr>
          <a:xfrm>
            <a:off x="935595" y="634082"/>
            <a:ext cx="7272808" cy="8501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Franklin Gothic Demi" panose="020B0703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la formation</a:t>
            </a: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90348884-E201-408A-BF7D-03F1FF6445A9}"/>
              </a:ext>
            </a:extLst>
          </p:cNvPr>
          <p:cNvSpPr txBox="1">
            <a:spLocks/>
          </p:cNvSpPr>
          <p:nvPr/>
        </p:nvSpPr>
        <p:spPr>
          <a:xfrm>
            <a:off x="107504" y="5854959"/>
            <a:ext cx="6336704" cy="44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00" i="1" dirty="0"/>
              <a:t>Source : Drees 2017 (enquêtes écoles de formations aux professions de santé et sociales)</a:t>
            </a:r>
            <a:endParaRPr lang="fr-FR" sz="1300" dirty="0"/>
          </a:p>
          <a:p>
            <a:pPr marL="0" indent="0">
              <a:buNone/>
            </a:pPr>
            <a:endParaRPr lang="fr-FR" sz="1200" i="1" dirty="0">
              <a:solidFill>
                <a:srgbClr val="545454"/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930D175C-8499-41E9-A301-071FA1568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457753"/>
              </p:ext>
            </p:extLst>
          </p:nvPr>
        </p:nvGraphicFramePr>
        <p:xfrm>
          <a:off x="107504" y="1556791"/>
          <a:ext cx="8388423" cy="4298161"/>
        </p:xfrm>
        <a:graphic>
          <a:graphicData uri="http://schemas.openxmlformats.org/drawingml/2006/table">
            <a:tbl>
              <a:tblPr/>
              <a:tblGrid>
                <a:gridCol w="3414513">
                  <a:extLst>
                    <a:ext uri="{9D8B030D-6E8A-4147-A177-3AD203B41FA5}">
                      <a16:colId xmlns:a16="http://schemas.microsoft.com/office/drawing/2014/main" xmlns="" val="1094295078"/>
                    </a:ext>
                  </a:extLst>
                </a:gridCol>
                <a:gridCol w="871790">
                  <a:extLst>
                    <a:ext uri="{9D8B030D-6E8A-4147-A177-3AD203B41FA5}">
                      <a16:colId xmlns:a16="http://schemas.microsoft.com/office/drawing/2014/main" xmlns="" val="1745801702"/>
                    </a:ext>
                  </a:extLst>
                </a:gridCol>
                <a:gridCol w="871790">
                  <a:extLst>
                    <a:ext uri="{9D8B030D-6E8A-4147-A177-3AD203B41FA5}">
                      <a16:colId xmlns:a16="http://schemas.microsoft.com/office/drawing/2014/main" xmlns="" val="835700233"/>
                    </a:ext>
                  </a:extLst>
                </a:gridCol>
                <a:gridCol w="871790">
                  <a:extLst>
                    <a:ext uri="{9D8B030D-6E8A-4147-A177-3AD203B41FA5}">
                      <a16:colId xmlns:a16="http://schemas.microsoft.com/office/drawing/2014/main" xmlns="" val="1352178620"/>
                    </a:ext>
                  </a:extLst>
                </a:gridCol>
                <a:gridCol w="1293155">
                  <a:extLst>
                    <a:ext uri="{9D8B030D-6E8A-4147-A177-3AD203B41FA5}">
                      <a16:colId xmlns:a16="http://schemas.microsoft.com/office/drawing/2014/main" xmlns="" val="2715016193"/>
                    </a:ext>
                  </a:extLst>
                </a:gridCol>
                <a:gridCol w="986615">
                  <a:extLst>
                    <a:ext uri="{9D8B030D-6E8A-4147-A177-3AD203B41FA5}">
                      <a16:colId xmlns:a16="http://schemas.microsoft.com/office/drawing/2014/main" xmlns="" val="315127530"/>
                    </a:ext>
                  </a:extLst>
                </a:gridCol>
                <a:gridCol w="78770">
                  <a:extLst>
                    <a:ext uri="{9D8B030D-6E8A-4147-A177-3AD203B41FA5}">
                      <a16:colId xmlns:a16="http://schemas.microsoft.com/office/drawing/2014/main" xmlns="" val="3619962259"/>
                    </a:ext>
                  </a:extLst>
                </a:gridCol>
              </a:tblGrid>
              <a:tr h="4275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Gers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Occitanie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3320118"/>
                  </a:ext>
                </a:extLst>
              </a:tr>
              <a:tr h="479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Hommes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Femmes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Ensemble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Nouveaux inscrits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Effectifs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4219458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Aide-soignant.e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4976721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Ambulancier.ère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1 979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5084522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Cadre de la santé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0706459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Ergothérapeute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3929842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Infirmier.ère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6 567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4745923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Infirmier.ère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anesthésiste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4302052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Infirmier.ère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bloc opératoire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2189524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Manipulateur.trice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d'électroradiologie médicale 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3595870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Masseur.euse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kinésithérapeute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3916185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Pédicure-podologue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2703981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Préparateur.trice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pharmacie hospitalière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913615"/>
                  </a:ext>
                </a:extLst>
              </a:tr>
              <a:tr h="21172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Psychomotricien.ne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3909579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Puériculteur.trice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8325726"/>
                  </a:ext>
                </a:extLst>
              </a:tr>
              <a:tr h="22941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Sage-femme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1" i="0" u="none" strike="noStrike" kern="1200" dirty="0">
                        <a:solidFill>
                          <a:srgbClr val="0099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4031697"/>
                  </a:ext>
                </a:extLst>
              </a:tr>
              <a:tr h="1968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Ensemble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1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1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1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1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11 380</a:t>
                      </a:r>
                    </a:p>
                  </a:txBody>
                  <a:tcPr marL="9438" marR="9438" marT="9438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99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481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69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 txBox="1">
            <a:spLocks/>
          </p:cNvSpPr>
          <p:nvPr/>
        </p:nvSpPr>
        <p:spPr>
          <a:xfrm>
            <a:off x="1475656" y="718471"/>
            <a:ext cx="6336704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les structures et les effectifs employés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Font typeface="Franklin Gothic Demi" panose="020B0703020102020204" pitchFamily="34" charset="0"/>
              <a:buChar char="►"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575556" y="6569968"/>
            <a:ext cx="813690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>
                <a:solidFill>
                  <a:srgbClr val="545454"/>
                </a:solidFill>
                <a:latin typeface="Franklin Gothic Demi" panose="020B0703020102020204" pitchFamily="34" charset="0"/>
              </a:rPr>
              <a:t>Source : Insee, Connaissance locale de l’appareil productif (Clap) 2014 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619672" y="274638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 algn="r"/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21BDE54F-CDB4-4C9D-A6E0-7DC82E065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45844"/>
              </p:ext>
            </p:extLst>
          </p:nvPr>
        </p:nvGraphicFramePr>
        <p:xfrm>
          <a:off x="539551" y="1772816"/>
          <a:ext cx="8064897" cy="4607618"/>
        </p:xfrm>
        <a:graphic>
          <a:graphicData uri="http://schemas.openxmlformats.org/drawingml/2006/table">
            <a:tbl>
              <a:tblPr/>
              <a:tblGrid>
                <a:gridCol w="4947789">
                  <a:extLst>
                    <a:ext uri="{9D8B030D-6E8A-4147-A177-3AD203B41FA5}">
                      <a16:colId xmlns:a16="http://schemas.microsoft.com/office/drawing/2014/main" xmlns="" val="485516290"/>
                    </a:ext>
                  </a:extLst>
                </a:gridCol>
                <a:gridCol w="1092048">
                  <a:extLst>
                    <a:ext uri="{9D8B030D-6E8A-4147-A177-3AD203B41FA5}">
                      <a16:colId xmlns:a16="http://schemas.microsoft.com/office/drawing/2014/main" xmlns="" val="4200298115"/>
                    </a:ext>
                  </a:extLst>
                </a:gridCol>
                <a:gridCol w="2025060">
                  <a:extLst>
                    <a:ext uri="{9D8B030D-6E8A-4147-A177-3AD203B41FA5}">
                      <a16:colId xmlns:a16="http://schemas.microsoft.com/office/drawing/2014/main" xmlns="" val="34465939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Gers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4446265"/>
                  </a:ext>
                </a:extLst>
              </a:tr>
              <a:tr h="2689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Nombre d'établissements dont 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37 884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6815607"/>
                  </a:ext>
                </a:extLst>
              </a:tr>
              <a:tr h="2689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         Santé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1168807"/>
                  </a:ext>
                </a:extLst>
              </a:tr>
              <a:tr h="2689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           Services sociaux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5041812"/>
                  </a:ext>
                </a:extLst>
              </a:tr>
              <a:tr h="2689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           Services médico-sociaux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5443132"/>
                  </a:ext>
                </a:extLst>
              </a:tr>
              <a:tr h="2689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           Aide à domicile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0672435"/>
                  </a:ext>
                </a:extLst>
              </a:tr>
              <a:tr h="2817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           Transport sanitaire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2026858"/>
                  </a:ext>
                </a:extLst>
              </a:tr>
              <a:tr h="19985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des établissements du secteur dans le total des établissements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3864168"/>
                  </a:ext>
                </a:extLst>
              </a:tr>
              <a:tr h="2689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Nombre d'emplois dont 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272 000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595477"/>
                  </a:ext>
                </a:extLst>
              </a:tr>
              <a:tr h="2689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         Santé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1694256"/>
                  </a:ext>
                </a:extLst>
              </a:tr>
              <a:tr h="2689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           Services sociaux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0672389"/>
                  </a:ext>
                </a:extLst>
              </a:tr>
              <a:tr h="2689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           Services médico-sociaux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4583923"/>
                  </a:ext>
                </a:extLst>
              </a:tr>
              <a:tr h="2689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           Aide à domicile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2010579"/>
                  </a:ext>
                </a:extLst>
              </a:tr>
              <a:tr h="2817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           Transport sanitaire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1291436"/>
                  </a:ext>
                </a:extLst>
              </a:tr>
              <a:tr h="2817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des emplois du secteur dans l'emploi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9303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1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1619672" y="274638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 algn="r"/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75656" y="1124744"/>
            <a:ext cx="6336704" cy="11521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les professionnels du paramédical et maïeutique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Font typeface="Franklin Gothic Demi" panose="020B0703020102020204" pitchFamily="34" charset="0"/>
              <a:buChar char="►"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4229" y="6232520"/>
            <a:ext cx="6624736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>
                <a:solidFill>
                  <a:srgbClr val="545454"/>
                </a:solidFill>
                <a:latin typeface="Franklin Gothic Demi" panose="020B0703020102020204" pitchFamily="34" charset="0"/>
              </a:rPr>
              <a:t>Source : Insee, Recensement de la population 2016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363EA027-C35B-4497-BB0A-817AD1A02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50505"/>
              </p:ext>
            </p:extLst>
          </p:nvPr>
        </p:nvGraphicFramePr>
        <p:xfrm>
          <a:off x="374228" y="2564904"/>
          <a:ext cx="8518251" cy="2592287"/>
        </p:xfrm>
        <a:graphic>
          <a:graphicData uri="http://schemas.openxmlformats.org/drawingml/2006/table">
            <a:tbl>
              <a:tblPr/>
              <a:tblGrid>
                <a:gridCol w="4864825">
                  <a:extLst>
                    <a:ext uri="{9D8B030D-6E8A-4147-A177-3AD203B41FA5}">
                      <a16:colId xmlns:a16="http://schemas.microsoft.com/office/drawing/2014/main" xmlns="" val="4187819396"/>
                    </a:ext>
                  </a:extLst>
                </a:gridCol>
                <a:gridCol w="1884399">
                  <a:extLst>
                    <a:ext uri="{9D8B030D-6E8A-4147-A177-3AD203B41FA5}">
                      <a16:colId xmlns:a16="http://schemas.microsoft.com/office/drawing/2014/main" xmlns="" val="1790827901"/>
                    </a:ext>
                  </a:extLst>
                </a:gridCol>
                <a:gridCol w="1769027">
                  <a:extLst>
                    <a:ext uri="{9D8B030D-6E8A-4147-A177-3AD203B41FA5}">
                      <a16:colId xmlns:a16="http://schemas.microsoft.com/office/drawing/2014/main" xmlns="" val="3281324874"/>
                    </a:ext>
                  </a:extLst>
                </a:gridCol>
              </a:tblGrid>
              <a:tr h="53299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Gers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6502028"/>
                  </a:ext>
                </a:extLst>
              </a:tr>
              <a:tr h="101753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Nb de professionnels du paramédical et maïeutique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4 453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154 121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5179914"/>
                  </a:ext>
                </a:extLst>
              </a:tr>
              <a:tr h="10417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4D4D4D"/>
                          </a:solidFill>
                          <a:effectLst/>
                          <a:latin typeface="Calibri" panose="020F0502020204030204" pitchFamily="34" charset="0"/>
                        </a:rPr>
                        <a:t>Part des professionnels du paramédical et maïeutique pour 10 000 habitants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0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375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40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1619672" y="274638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 algn="r"/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03648" y="692696"/>
            <a:ext cx="6336704" cy="11521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les professionnels du paramédical et maïeutique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Font typeface="Franklin Gothic Demi" panose="020B0703020102020204" pitchFamily="34" charset="0"/>
              <a:buChar char="►"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6439346"/>
            <a:ext cx="6624736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>
                <a:solidFill>
                  <a:srgbClr val="545454"/>
                </a:solidFill>
                <a:latin typeface="Franklin Gothic Demi" panose="020B0703020102020204" pitchFamily="34" charset="0"/>
              </a:rPr>
              <a:t>Source : Insee, Recensement de la population 2016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7BBEF266-83FE-41B9-B874-D5FB7D770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5733"/>
              </p:ext>
            </p:extLst>
          </p:nvPr>
        </p:nvGraphicFramePr>
        <p:xfrm>
          <a:off x="107504" y="1772816"/>
          <a:ext cx="8784977" cy="4545135"/>
        </p:xfrm>
        <a:graphic>
          <a:graphicData uri="http://schemas.openxmlformats.org/drawingml/2006/table">
            <a:tbl>
              <a:tblPr/>
              <a:tblGrid>
                <a:gridCol w="6352706">
                  <a:extLst>
                    <a:ext uri="{9D8B030D-6E8A-4147-A177-3AD203B41FA5}">
                      <a16:colId xmlns:a16="http://schemas.microsoft.com/office/drawing/2014/main" xmlns="" val="3189204984"/>
                    </a:ext>
                  </a:extLst>
                </a:gridCol>
                <a:gridCol w="1472164">
                  <a:extLst>
                    <a:ext uri="{9D8B030D-6E8A-4147-A177-3AD203B41FA5}">
                      <a16:colId xmlns:a16="http://schemas.microsoft.com/office/drawing/2014/main" xmlns="" val="3202270258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3719548692"/>
                    </a:ext>
                  </a:extLst>
                </a:gridCol>
              </a:tblGrid>
              <a:tr h="22647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Gers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5888524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Aides-soignants (de la fonction publique ou du secteur privé)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1 531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41 371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2698124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Ambulanciers salariés (du secteur public ou du secteur privé)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8400005"/>
                  </a:ext>
                </a:extLst>
              </a:tr>
              <a:tr h="184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spécialistes de la rééducation, libéraux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5 418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8953009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spécialistes de la rééducation, salariés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5164432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spécialistes de l'appareillage médical (indépendants et salariés)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2 046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199937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Auxiliaires de puériculture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6 956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5617869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Cadres infirmiers et assimilés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4 294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7294490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Conducteurs de taxis, ambulanciers et autres artisans du transport, de 0 à 9 salariés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5228240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Infirmiers en soins généraux, salariés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35 812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7067655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Infirmiers libéraux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6745651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Infirmiers spécialisés (autres qu'infirmiers psychiatriques et puéricultrices)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2 038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1369640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Masseurs-kinésithérapeutes rééducateurs, libéraux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7 953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2883373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Masseurs-kinésithérapeutes rééducateurs, salariés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1 835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3682487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Opticiens lunetiers et audioprothésistes (indépendants et salariés)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3137523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Préparateurs en pharmacie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6 940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5630310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Puéricultrices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2 203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9736599"/>
                  </a:ext>
                </a:extLst>
              </a:tr>
              <a:tr h="2264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Sages-femmes (libérales ou salariées)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1 887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8668439"/>
                  </a:ext>
                </a:extLst>
              </a:tr>
              <a:tr h="23613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Techniciens médicaux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7 795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3371377"/>
                  </a:ext>
                </a:extLst>
              </a:tr>
              <a:tr h="23613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Ensemble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4 453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154 121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077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66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1619672" y="274638"/>
            <a:ext cx="752432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/>
            </a:r>
            <a:br>
              <a:rPr lang="fr-FR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</a:b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Rencontre territoriale : Gers</a:t>
            </a: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 algn="r"/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b="1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1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71600" y="764703"/>
            <a:ext cx="7992888" cy="97045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Demi" panose="020B0703020102020204" pitchFamily="34" charset="0"/>
              <a:buChar char="►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Données de cadrage sur…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… la densité des professionnels du paramédical et maïeutique pour 10 000 habitants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  <a:p>
            <a:pPr>
              <a:buFont typeface="Franklin Gothic Demi" panose="020B0703020102020204" pitchFamily="34" charset="0"/>
              <a:buChar char="►"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0113" y="6569968"/>
            <a:ext cx="6624736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i="1" dirty="0">
                <a:solidFill>
                  <a:srgbClr val="545454"/>
                </a:solidFill>
                <a:latin typeface="Franklin Gothic Demi" panose="020B0703020102020204" pitchFamily="34" charset="0"/>
              </a:rPr>
              <a:t>Source : Insee, Recensement de la population 2016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EBBDD041-2EFF-479E-9D1F-5918E7CD8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0652"/>
              </p:ext>
            </p:extLst>
          </p:nvPr>
        </p:nvGraphicFramePr>
        <p:xfrm>
          <a:off x="53752" y="1769516"/>
          <a:ext cx="9036495" cy="4530891"/>
        </p:xfrm>
        <a:graphic>
          <a:graphicData uri="http://schemas.openxmlformats.org/drawingml/2006/table">
            <a:tbl>
              <a:tblPr/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108045213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8548238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498292125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xmlns="" val="543101901"/>
                    </a:ext>
                  </a:extLst>
                </a:gridCol>
              </a:tblGrid>
              <a:tr h="23532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Gers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Occitanie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6114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Aides-soignants (de la fonction publique ou du secteur privé)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9998652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Ambulanciers salariés (du secteur public ou du secteur privé)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5975126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spécialistes de la rééducation, libéraux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1894149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spécialistes de la rééducation, salariés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6606792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spécialistes de l'appareillage médical (indépendants et salariés)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6862867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Auxiliaires de puériculture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7855489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Cadres infirmiers et assimilés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2569827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Conducteurs de taxis, ambulanciers et autres artisans du transport, de 0 à 9 salariés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6073295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Infirmiers en soins généraux, salariés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1323057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Infirmiers libéraux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8758315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Infirmiers spécialisés (autres qu'infirmiers psychiatriques et puéricultrices)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6562849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Masseurs-kinésithérapeutes rééducateurs, libéraux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7372354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Masseurs-kinésithérapeutes rééducateurs, salariés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1755715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Opticiens lunetiers et audioprothésistes (indépendants et salariés)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5099774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Préparateurs en pharmacie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1427059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Puéricultrices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71268"/>
                  </a:ext>
                </a:extLst>
              </a:tr>
              <a:tr h="224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Sages-femmes (libérales ou salariées)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8850332"/>
                  </a:ext>
                </a:extLst>
              </a:tr>
              <a:tr h="23614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Techniciens médicaux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316009"/>
                  </a:ext>
                </a:extLst>
              </a:tr>
              <a:tr h="23614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Ensemble</a:t>
                      </a:r>
                    </a:p>
                  </a:txBody>
                  <a:tcPr marL="9452" marR="9452" marT="9452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99FF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9933FF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1372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14372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resentation_AML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Modele_Presentation_AMLR</Template>
  <TotalTime>16219</TotalTime>
  <Words>1823</Words>
  <Application>Microsoft Office PowerPoint</Application>
  <PresentationFormat>Affichage à l'écran (4:3)</PresentationFormat>
  <Paragraphs>764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Modele_Presentation_AMLR</vt:lpstr>
      <vt:lpstr>Rencontres territoriales :   Actualisation des besoins Formations sanitaires   GERS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 MUNSCH</dc:creator>
  <cp:lastModifiedBy>SAN MARTIN Lisa</cp:lastModifiedBy>
  <cp:revision>365</cp:revision>
  <cp:lastPrinted>2019-12-19T13:59:56Z</cp:lastPrinted>
  <dcterms:created xsi:type="dcterms:W3CDTF">2016-01-05T10:42:01Z</dcterms:created>
  <dcterms:modified xsi:type="dcterms:W3CDTF">2020-02-06T14:58:00Z</dcterms:modified>
</cp:coreProperties>
</file>