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5"/>
  </p:notesMasterIdLst>
  <p:sldIdLst>
    <p:sldId id="256" r:id="rId6"/>
    <p:sldId id="681" r:id="rId7"/>
    <p:sldId id="679" r:id="rId8"/>
    <p:sldId id="338" r:id="rId9"/>
    <p:sldId id="337" r:id="rId10"/>
    <p:sldId id="339" r:id="rId11"/>
    <p:sldId id="680" r:id="rId12"/>
    <p:sldId id="678" r:id="rId13"/>
    <p:sldId id="261" r:id="rId14"/>
    <p:sldId id="676" r:id="rId15"/>
    <p:sldId id="682" r:id="rId16"/>
    <p:sldId id="335" r:id="rId17"/>
    <p:sldId id="290" r:id="rId18"/>
    <p:sldId id="683" r:id="rId19"/>
    <p:sldId id="314" r:id="rId20"/>
    <p:sldId id="326" r:id="rId21"/>
    <p:sldId id="684" r:id="rId22"/>
    <p:sldId id="336" r:id="rId23"/>
    <p:sldId id="297" r:id="rId2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CHAKERIAN Marie" initials="TM" lastIdx="1" clrIdx="0">
    <p:extLst>
      <p:ext uri="{19B8F6BF-5375-455C-9EA6-DF929625EA0E}">
        <p15:presenceInfo xmlns:p15="http://schemas.microsoft.com/office/powerpoint/2012/main" userId="S-1-5-21-606747145-616249376-839522115-262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779"/>
    <a:srgbClr val="4472C4"/>
    <a:srgbClr val="33B86D"/>
    <a:srgbClr val="EC9BFF"/>
    <a:srgbClr val="134E91"/>
    <a:srgbClr val="BF9000"/>
    <a:srgbClr val="F3C1FF"/>
    <a:srgbClr val="A4B902"/>
    <a:srgbClr val="99FFF9"/>
    <a:srgbClr val="00A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B4F4F-8ABB-416B-AA5D-FAF5198C8219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D227C-4F63-4945-859C-D067B86BA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15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9A46-92CB-018E-1BCF-26739907A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EDBDB4E-A857-EDD6-14C9-F59C56A75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3A38C1-45A7-8141-003D-531BADCA1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0C4EBA-60B0-6113-A97F-71191B17E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A833-D5D8-4BB4-9758-BAE2C298FDD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15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A56E1-4054-E4C0-F769-4F58D2CD5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0E60247-6724-D977-8150-CD4687B65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F650AA2-5F02-C7EF-122F-126668D19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1451C6-9C8E-A03B-70F9-3A81F80EB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A833-D5D8-4BB4-9758-BAE2C298FDD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160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E250-DCC7-2635-912E-E4E9D4C86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C559F8-4D1B-3231-19BE-0F23E790A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90CF638-1660-5ABA-A24A-A7F2EDE9C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BEBBC6-598E-9905-749D-DE0B6C3A4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A833-D5D8-4BB4-9758-BAE2C298FDD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592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227C-4F63-4945-859C-D067B86BA99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7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1AE0567-5E6D-2D92-9393-2F276EAB7A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4008-05E8-4179-98C4-364CF80E68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63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0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3498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3343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2BD83-8560-6AD8-A468-901C4B14F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430CB3-10BB-8B05-0D3A-E74809ADD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3C076F-105A-7E60-FD89-9C0D5B793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F533-F4BA-4AFA-9AC5-2EA70CCE4FA0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6AF40C-76D7-1606-6BF0-4E27C10BD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CBB09A-3E31-5E91-B86E-3283AA414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4A77-9B1B-4958-96B6-3A1275CB6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404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120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114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874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041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37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28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07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334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345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788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5091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41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16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89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54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4F2BC-DF21-FCAC-4781-4E522377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036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39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28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95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25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B9FAB6-ED6A-D029-7672-4ECF4FD8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033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223601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0.jpe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8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39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352440" y="1134720"/>
            <a:ext cx="11563200" cy="2386080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3" name="ZoneTexte 5"/>
          <p:cNvSpPr/>
          <p:nvPr/>
        </p:nvSpPr>
        <p:spPr>
          <a:xfrm>
            <a:off x="3267360" y="1206992"/>
            <a:ext cx="8572200" cy="21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3200" b="1" spc="-1" dirty="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r>
              <a:rPr lang="fr-FR" sz="3200" b="1" spc="-1" baseline="30000" dirty="0">
                <a:solidFill>
                  <a:srgbClr val="FFFFFF"/>
                </a:solidFill>
                <a:latin typeface="Calibri"/>
                <a:ea typeface="DejaVu Sans"/>
              </a:rPr>
              <a:t>ème</a:t>
            </a:r>
            <a:r>
              <a:rPr lang="fr-FR" sz="3200" b="1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32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Conférence Régionale de la Logistique</a:t>
            </a:r>
            <a:endParaRPr lang="fr-FR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32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OCCITANIE</a:t>
            </a:r>
            <a:endParaRPr lang="fr-FR" sz="3200" spc="-1" dirty="0">
              <a:latin typeface="Arial"/>
              <a:ea typeface="DejaVu Sans"/>
            </a:endParaRPr>
          </a:p>
          <a:p>
            <a:pPr>
              <a:lnSpc>
                <a:spcPct val="100000"/>
              </a:lnSpc>
              <a:buNone/>
            </a:pPr>
            <a:r>
              <a:rPr lang="fr-FR" sz="2400" b="1" spc="-1" dirty="0">
                <a:solidFill>
                  <a:srgbClr val="FFFFFF"/>
                </a:solidFill>
                <a:latin typeface="Calibri"/>
              </a:rPr>
              <a:t>Ouverture de la conférence Monsieur le Préfet de la Région Occitanie André Pierre DURAND et Monsieur le Vice Président aux Mobilités pour tous  et aux infrastructures Jean Luc GIBELIN </a:t>
            </a:r>
          </a:p>
        </p:txBody>
      </p:sp>
      <p:sp>
        <p:nvSpPr>
          <p:cNvPr id="84" name="Rectangle 6"/>
          <p:cNvSpPr/>
          <p:nvPr/>
        </p:nvSpPr>
        <p:spPr>
          <a:xfrm>
            <a:off x="639000" y="1311120"/>
            <a:ext cx="2341800" cy="198936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85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80" y="1531800"/>
            <a:ext cx="1093680" cy="60012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2" descr="Résultat d’images pour Logo Région Occitani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76360" y="3842640"/>
            <a:ext cx="1468080" cy="1437480"/>
          </a:xfrm>
          <a:prstGeom prst="rect">
            <a:avLst/>
          </a:prstGeom>
          <a:ln w="0">
            <a:noFill/>
          </a:ln>
        </p:spPr>
      </p:pic>
      <p:pic>
        <p:nvPicPr>
          <p:cNvPr id="87" name="Image 9"/>
          <p:cNvPicPr/>
          <p:nvPr/>
        </p:nvPicPr>
        <p:blipFill>
          <a:blip r:embed="rId4"/>
          <a:stretch/>
        </p:blipFill>
        <p:spPr>
          <a:xfrm>
            <a:off x="4007880" y="3849120"/>
            <a:ext cx="2138400" cy="1424160"/>
          </a:xfrm>
          <a:prstGeom prst="rect">
            <a:avLst/>
          </a:prstGeom>
          <a:ln w="0">
            <a:noFill/>
          </a:ln>
        </p:spPr>
      </p:pic>
      <p:pic>
        <p:nvPicPr>
          <p:cNvPr id="88" name="Graphique 11" descr="Entrepôt avec un remplissage uni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81680" y="2554200"/>
            <a:ext cx="775800" cy="775800"/>
          </a:xfrm>
          <a:prstGeom prst="rect">
            <a:avLst/>
          </a:prstGeom>
          <a:ln w="0">
            <a:noFill/>
          </a:ln>
        </p:spPr>
      </p:pic>
      <p:pic>
        <p:nvPicPr>
          <p:cNvPr id="89" name="Graphique 13" descr="Informatique hébergé avec un remplissage uni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892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0" name="Graphique 15" descr="Fret avec un remplissage uni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1400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1" name="Image 1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5160" y="1541160"/>
            <a:ext cx="600120" cy="600120"/>
          </a:xfrm>
          <a:prstGeom prst="rect">
            <a:avLst/>
          </a:prstGeom>
          <a:ln w="7739">
            <a:noFill/>
          </a:ln>
        </p:spPr>
      </p:pic>
      <p:pic>
        <p:nvPicPr>
          <p:cNvPr id="92" name="Image 1"/>
          <p:cNvPicPr/>
          <p:nvPr/>
        </p:nvPicPr>
        <p:blipFill>
          <a:blip r:embed="rId9"/>
          <a:stretch/>
        </p:blipFill>
        <p:spPr>
          <a:xfrm>
            <a:off x="547560" y="3786840"/>
            <a:ext cx="1665360" cy="1548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588A6-FBF4-C7EC-68A6-E72E51B2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èze 3">
            <a:extLst>
              <a:ext uri="{FF2B5EF4-FFF2-40B4-BE49-F238E27FC236}">
                <a16:creationId xmlns:a16="http://schemas.microsoft.com/office/drawing/2014/main" id="{05C7011C-5A20-18E4-9A68-036F7B209FF2}"/>
              </a:ext>
            </a:extLst>
          </p:cNvPr>
          <p:cNvSpPr/>
          <p:nvPr/>
        </p:nvSpPr>
        <p:spPr>
          <a:xfrm rot="5400000">
            <a:off x="6079553" y="2111652"/>
            <a:ext cx="3088247" cy="2634695"/>
          </a:xfrm>
          <a:prstGeom prst="trapezoid">
            <a:avLst>
              <a:gd name="adj" fmla="val 9609"/>
            </a:avLst>
          </a:prstGeom>
          <a:gradFill>
            <a:gsLst>
              <a:gs pos="0">
                <a:srgbClr val="9024FA"/>
              </a:gs>
              <a:gs pos="100000">
                <a:srgbClr val="BA6AA7"/>
              </a:gs>
            </a:gsLst>
            <a:lin ang="15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 panose="020B0503020203020204" pitchFamily="34" charset="0"/>
              <a:ea typeface="+mn-ea"/>
              <a:cs typeface="+mn-cs"/>
            </a:endParaRPr>
          </a:p>
        </p:txBody>
      </p:sp>
      <p:sp>
        <p:nvSpPr>
          <p:cNvPr id="6" name="Trapèze 5">
            <a:extLst>
              <a:ext uri="{FF2B5EF4-FFF2-40B4-BE49-F238E27FC236}">
                <a16:creationId xmlns:a16="http://schemas.microsoft.com/office/drawing/2014/main" id="{41769802-54D4-2A6C-AC45-4ECBD5312386}"/>
              </a:ext>
            </a:extLst>
          </p:cNvPr>
          <p:cNvSpPr/>
          <p:nvPr/>
        </p:nvSpPr>
        <p:spPr>
          <a:xfrm rot="5400000">
            <a:off x="3198619" y="2108681"/>
            <a:ext cx="3088246" cy="2640639"/>
          </a:xfrm>
          <a:prstGeom prst="trapezoid">
            <a:avLst>
              <a:gd name="adj" fmla="val 9609"/>
            </a:avLst>
          </a:prstGeom>
          <a:gradFill>
            <a:gsLst>
              <a:gs pos="0">
                <a:srgbClr val="264FC4"/>
              </a:gs>
              <a:gs pos="100000">
                <a:srgbClr val="00AFB5"/>
              </a:gs>
            </a:gsLst>
            <a:lin ang="15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 panose="020B0503020203020204" pitchFamily="34" charset="0"/>
              <a:ea typeface="+mn-ea"/>
              <a:cs typeface="+mn-cs"/>
            </a:endParaRPr>
          </a:p>
        </p:txBody>
      </p:sp>
      <p:sp>
        <p:nvSpPr>
          <p:cNvPr id="13" name="Trapèze 12">
            <a:extLst>
              <a:ext uri="{FF2B5EF4-FFF2-40B4-BE49-F238E27FC236}">
                <a16:creationId xmlns:a16="http://schemas.microsoft.com/office/drawing/2014/main" id="{519A283B-49F2-937D-3F62-21A2DA93DF3C}"/>
              </a:ext>
            </a:extLst>
          </p:cNvPr>
          <p:cNvSpPr/>
          <p:nvPr/>
        </p:nvSpPr>
        <p:spPr>
          <a:xfrm rot="5400000">
            <a:off x="8973649" y="2111652"/>
            <a:ext cx="3088247" cy="2634695"/>
          </a:xfrm>
          <a:prstGeom prst="trapezoid">
            <a:avLst>
              <a:gd name="adj" fmla="val 9609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97000">
                <a:srgbClr val="AF80F2"/>
              </a:gs>
            </a:gsLst>
            <a:lin ang="15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 panose="020B0503020203020204" pitchFamily="34" charset="0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8D2948B-0656-C9C0-1928-0E31DD546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32" y="1655804"/>
            <a:ext cx="2634695" cy="3546389"/>
          </a:xfrm>
          <a:prstGeom prst="rect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02144E5E-2CB6-034C-F7F9-0AA486A8B332}"/>
              </a:ext>
            </a:extLst>
          </p:cNvPr>
          <p:cNvSpPr txBox="1">
            <a:spLocks/>
          </p:cNvSpPr>
          <p:nvPr/>
        </p:nvSpPr>
        <p:spPr>
          <a:xfrm>
            <a:off x="642035" y="1973812"/>
            <a:ext cx="2275336" cy="2126736"/>
          </a:xfrm>
          <a:prstGeom prst="rect">
            <a:avLst/>
          </a:prstGeom>
        </p:spPr>
        <p:txBody>
          <a:bodyPr vert="horz" wrap="square" lIns="0" tIns="0" rIns="0" bIns="0" numCol="1" spcCol="216000" rtlCol="0">
            <a:sp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0000"/>
              <a:buFont typeface="Arial" panose="020B0604020202020204" pitchFamily="34" charset="0"/>
              <a:buNone/>
              <a:defRPr sz="3000" b="0" kern="1200">
                <a:solidFill>
                  <a:srgbClr val="800064"/>
                </a:solidFill>
                <a:latin typeface="Avenir LT Std 35 Light" panose="020B04020202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4000" b="0" kern="1200" smtClean="0">
                <a:solidFill>
                  <a:srgbClr val="800064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4800">
                <a:solidFill>
                  <a:schemeClr val="bg1"/>
                </a:solidFill>
              </a:rPr>
              <a:t>1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tabLst/>
              <a:defRPr/>
            </a:pPr>
            <a:r>
              <a:rPr lang="fr-FR" sz="1900">
                <a:solidFill>
                  <a:schemeClr val="bg1"/>
                </a:solidFill>
              </a:rPr>
              <a:t>Améliorer la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tabLst/>
              <a:defRPr/>
            </a:pPr>
            <a:r>
              <a:rPr lang="fr-FR" sz="1900">
                <a:solidFill>
                  <a:schemeClr val="bg1"/>
                </a:solidFill>
              </a:rPr>
              <a:t>performance du réseau en renforçant notre infrastructure ferroviaire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CD6C8663-DB31-A80C-B41B-661F949159B9}"/>
              </a:ext>
            </a:extLst>
          </p:cNvPr>
          <p:cNvSpPr txBox="1">
            <a:spLocks/>
          </p:cNvSpPr>
          <p:nvPr/>
        </p:nvSpPr>
        <p:spPr>
          <a:xfrm>
            <a:off x="3667952" y="2228669"/>
            <a:ext cx="2149580" cy="1497589"/>
          </a:xfrm>
          <a:prstGeom prst="rect">
            <a:avLst/>
          </a:prstGeom>
        </p:spPr>
        <p:txBody>
          <a:bodyPr vert="horz" wrap="square" lIns="0" tIns="0" rIns="0" bIns="0" numCol="1" spcCol="216000" rtlCol="0">
            <a:sp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0000"/>
              <a:buFont typeface="Arial" panose="020B0604020202020204" pitchFamily="34" charset="0"/>
              <a:buNone/>
              <a:defRPr sz="3000" b="0" kern="1200">
                <a:solidFill>
                  <a:srgbClr val="800064"/>
                </a:solidFill>
                <a:latin typeface="Avenir LT Std 35 Light" panose="020B04020202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4000" b="0" kern="1200" smtClean="0">
                <a:solidFill>
                  <a:srgbClr val="800064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4800">
                <a:solidFill>
                  <a:schemeClr val="bg1"/>
                </a:solidFill>
              </a:rPr>
              <a:t>2</a:t>
            </a:r>
          </a:p>
          <a:p>
            <a:pPr lvl="2"/>
            <a:r>
              <a:rPr lang="fr-FR" sz="2000">
                <a:solidFill>
                  <a:schemeClr val="bg1"/>
                </a:solidFill>
                <a:latin typeface="Avenir LT Std 35 Light" panose="020B0402020203020204" pitchFamily="34" charset="0"/>
              </a:rPr>
              <a:t>Poursuivre les projets de développement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10CE8106-5A93-4ADC-3092-BF978111F204}"/>
              </a:ext>
            </a:extLst>
          </p:cNvPr>
          <p:cNvSpPr txBox="1">
            <a:spLocks/>
          </p:cNvSpPr>
          <p:nvPr/>
        </p:nvSpPr>
        <p:spPr>
          <a:xfrm>
            <a:off x="6548886" y="2228669"/>
            <a:ext cx="2149580" cy="1497589"/>
          </a:xfrm>
          <a:prstGeom prst="rect">
            <a:avLst/>
          </a:prstGeom>
        </p:spPr>
        <p:txBody>
          <a:bodyPr vert="horz" wrap="square" lIns="0" tIns="0" rIns="0" bIns="0" numCol="1" spcCol="216000" rtlCol="0">
            <a:sp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0000"/>
              <a:buFont typeface="Arial" panose="020B0604020202020204" pitchFamily="34" charset="0"/>
              <a:buNone/>
              <a:defRPr sz="3000" b="0" kern="1200">
                <a:solidFill>
                  <a:srgbClr val="800064"/>
                </a:solidFill>
                <a:latin typeface="Avenir LT Std 35 Light" panose="020B04020202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4000" b="0" kern="1200" smtClean="0">
                <a:solidFill>
                  <a:srgbClr val="800064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4800">
                <a:solidFill>
                  <a:schemeClr val="bg1"/>
                </a:solidFill>
              </a:rPr>
              <a:t>3</a:t>
            </a:r>
          </a:p>
          <a:p>
            <a:pPr lvl="2"/>
            <a:r>
              <a:rPr lang="fr-FR" sz="2000">
                <a:solidFill>
                  <a:schemeClr val="bg1"/>
                </a:solidFill>
                <a:latin typeface="Avenir LT Std 35 Light" panose="020B0402020203020204" pitchFamily="34" charset="0"/>
              </a:rPr>
              <a:t>Renforcer la connectivité à l’international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17B44FA8-ECBF-6396-66F1-2EE5A6AAE8E3}"/>
              </a:ext>
            </a:extLst>
          </p:cNvPr>
          <p:cNvSpPr txBox="1">
            <a:spLocks/>
          </p:cNvSpPr>
          <p:nvPr/>
        </p:nvSpPr>
        <p:spPr>
          <a:xfrm>
            <a:off x="9442982" y="2228669"/>
            <a:ext cx="2149580" cy="1774588"/>
          </a:xfrm>
          <a:prstGeom prst="rect">
            <a:avLst/>
          </a:prstGeom>
        </p:spPr>
        <p:txBody>
          <a:bodyPr vert="horz" wrap="square" lIns="0" tIns="0" rIns="0" bIns="0" numCol="1" spcCol="216000" rtlCol="0">
            <a:sp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0000"/>
              <a:buFont typeface="Arial" panose="020B0604020202020204" pitchFamily="34" charset="0"/>
              <a:buNone/>
              <a:defRPr sz="3000" b="0" kern="1200">
                <a:solidFill>
                  <a:srgbClr val="800064"/>
                </a:solidFill>
                <a:latin typeface="Avenir LT Std 35 Light" panose="020B04020202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4000" b="0" kern="1200" smtClean="0">
                <a:solidFill>
                  <a:srgbClr val="800064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4800">
                <a:solidFill>
                  <a:schemeClr val="bg1"/>
                </a:solidFill>
              </a:rPr>
              <a:t>4</a:t>
            </a:r>
          </a:p>
          <a:p>
            <a:pPr lvl="2"/>
            <a:r>
              <a:rPr lang="fr-FR" sz="2000">
                <a:solidFill>
                  <a:schemeClr val="bg1"/>
                </a:solidFill>
                <a:latin typeface="Avenir LT Std 35 Light" panose="020B0402020203020204" pitchFamily="34" charset="0"/>
              </a:rPr>
              <a:t>Renforcer la collaboration avec les acteurs du territoire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23A1FDF-697B-DFE3-F0CD-EEA16633FDD2}"/>
              </a:ext>
            </a:extLst>
          </p:cNvPr>
          <p:cNvGrpSpPr/>
          <p:nvPr/>
        </p:nvGrpSpPr>
        <p:grpSpPr>
          <a:xfrm>
            <a:off x="4429750" y="4003257"/>
            <a:ext cx="419619" cy="419787"/>
            <a:chOff x="13045240" y="336120"/>
            <a:chExt cx="419455" cy="419626"/>
          </a:xfrm>
          <a:noFill/>
        </p:grpSpPr>
        <p:sp>
          <p:nvSpPr>
            <p:cNvPr id="5" name="Forme libre 920">
              <a:extLst>
                <a:ext uri="{FF2B5EF4-FFF2-40B4-BE49-F238E27FC236}">
                  <a16:creationId xmlns:a16="http://schemas.microsoft.com/office/drawing/2014/main" id="{556AE08F-D7E2-499D-1D4D-539468D64471}"/>
                </a:ext>
              </a:extLst>
            </p:cNvPr>
            <p:cNvSpPr/>
            <p:nvPr/>
          </p:nvSpPr>
          <p:spPr>
            <a:xfrm>
              <a:off x="13045240" y="336120"/>
              <a:ext cx="419455" cy="419626"/>
            </a:xfrm>
            <a:custGeom>
              <a:avLst/>
              <a:gdLst>
                <a:gd name="connsiteX0" fmla="*/ 22414 w 419456"/>
                <a:gd name="connsiteY0" fmla="*/ 419626 h 419626"/>
                <a:gd name="connsiteX1" fmla="*/ 396934 w 419456"/>
                <a:gd name="connsiteY1" fmla="*/ 419626 h 419626"/>
                <a:gd name="connsiteX2" fmla="*/ 419457 w 419456"/>
                <a:gd name="connsiteY2" fmla="*/ 397204 h 419626"/>
                <a:gd name="connsiteX3" fmla="*/ 396934 w 419456"/>
                <a:gd name="connsiteY3" fmla="*/ 374670 h 419626"/>
                <a:gd name="connsiteX4" fmla="*/ 44939 w 419456"/>
                <a:gd name="connsiteY4" fmla="*/ 374670 h 419626"/>
                <a:gd name="connsiteX5" fmla="*/ 44939 w 419456"/>
                <a:gd name="connsiteY5" fmla="*/ 22423 h 419626"/>
                <a:gd name="connsiteX6" fmla="*/ 22414 w 419456"/>
                <a:gd name="connsiteY6" fmla="*/ 0 h 419626"/>
                <a:gd name="connsiteX7" fmla="*/ 0 w 419456"/>
                <a:gd name="connsiteY7" fmla="*/ 22423 h 419626"/>
                <a:gd name="connsiteX8" fmla="*/ 0 w 419456"/>
                <a:gd name="connsiteY8" fmla="*/ 397093 h 419626"/>
                <a:gd name="connsiteX9" fmla="*/ 22414 w 419456"/>
                <a:gd name="connsiteY9" fmla="*/ 419626 h 4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456" h="419626">
                  <a:moveTo>
                    <a:pt x="22414" y="419626"/>
                  </a:moveTo>
                  <a:lnTo>
                    <a:pt x="396934" y="419626"/>
                  </a:lnTo>
                  <a:cubicBezTo>
                    <a:pt x="409410" y="419626"/>
                    <a:pt x="419457" y="409575"/>
                    <a:pt x="419457" y="397204"/>
                  </a:cubicBezTo>
                  <a:cubicBezTo>
                    <a:pt x="419457" y="384832"/>
                    <a:pt x="409410" y="374670"/>
                    <a:pt x="396934" y="374670"/>
                  </a:cubicBezTo>
                  <a:lnTo>
                    <a:pt x="44939" y="374670"/>
                  </a:lnTo>
                  <a:lnTo>
                    <a:pt x="44939" y="22423"/>
                  </a:lnTo>
                  <a:cubicBezTo>
                    <a:pt x="44939" y="10052"/>
                    <a:pt x="34891" y="0"/>
                    <a:pt x="22414" y="0"/>
                  </a:cubicBezTo>
                  <a:cubicBezTo>
                    <a:pt x="10048" y="0"/>
                    <a:pt x="0" y="10052"/>
                    <a:pt x="0" y="22423"/>
                  </a:cubicBezTo>
                  <a:lnTo>
                    <a:pt x="0" y="397093"/>
                  </a:lnTo>
                  <a:cubicBezTo>
                    <a:pt x="0" y="409575"/>
                    <a:pt x="10048" y="419626"/>
                    <a:pt x="22414" y="419626"/>
                  </a:cubicBezTo>
                </a:path>
              </a:pathLst>
            </a:custGeom>
            <a:grpFill/>
            <a:ln w="1103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7" name="Forme libre 921">
              <a:extLst>
                <a:ext uri="{FF2B5EF4-FFF2-40B4-BE49-F238E27FC236}">
                  <a16:creationId xmlns:a16="http://schemas.microsoft.com/office/drawing/2014/main" id="{CB884A32-EF75-3F53-4014-5B9581E6C01C}"/>
                </a:ext>
              </a:extLst>
            </p:cNvPr>
            <p:cNvSpPr/>
            <p:nvPr/>
          </p:nvSpPr>
          <p:spPr>
            <a:xfrm>
              <a:off x="13118902" y="446909"/>
              <a:ext cx="326708" cy="229307"/>
            </a:xfrm>
            <a:custGeom>
              <a:avLst/>
              <a:gdLst>
                <a:gd name="connsiteX0" fmla="*/ 22524 w 326709"/>
                <a:gd name="connsiteY0" fmla="*/ 229309 h 229308"/>
                <a:gd name="connsiteX1" fmla="*/ 38312 w 326709"/>
                <a:gd name="connsiteY1" fmla="*/ 222682 h 229308"/>
                <a:gd name="connsiteX2" fmla="*/ 121674 w 326709"/>
                <a:gd name="connsiteY2" fmla="*/ 139286 h 229308"/>
                <a:gd name="connsiteX3" fmla="*/ 154577 w 326709"/>
                <a:gd name="connsiteY3" fmla="*/ 172092 h 229308"/>
                <a:gd name="connsiteX4" fmla="*/ 170476 w 326709"/>
                <a:gd name="connsiteY4" fmla="*/ 178720 h 229308"/>
                <a:gd name="connsiteX5" fmla="*/ 186376 w 326709"/>
                <a:gd name="connsiteY5" fmla="*/ 172092 h 229308"/>
                <a:gd name="connsiteX6" fmla="*/ 281662 w 326709"/>
                <a:gd name="connsiteY6" fmla="*/ 76657 h 229308"/>
                <a:gd name="connsiteX7" fmla="*/ 281662 w 326709"/>
                <a:gd name="connsiteY7" fmla="*/ 132880 h 229308"/>
                <a:gd name="connsiteX8" fmla="*/ 304187 w 326709"/>
                <a:gd name="connsiteY8" fmla="*/ 155413 h 229308"/>
                <a:gd name="connsiteX9" fmla="*/ 326710 w 326709"/>
                <a:gd name="connsiteY9" fmla="*/ 132880 h 229308"/>
                <a:gd name="connsiteX10" fmla="*/ 326710 w 326709"/>
                <a:gd name="connsiteY10" fmla="*/ 0 h 229308"/>
                <a:gd name="connsiteX11" fmla="*/ 193664 w 326709"/>
                <a:gd name="connsiteY11" fmla="*/ 0 h 229308"/>
                <a:gd name="connsiteX12" fmla="*/ 171250 w 326709"/>
                <a:gd name="connsiteY12" fmla="*/ 22533 h 229308"/>
                <a:gd name="connsiteX13" fmla="*/ 193664 w 326709"/>
                <a:gd name="connsiteY13" fmla="*/ 45067 h 229308"/>
                <a:gd name="connsiteX14" fmla="*/ 249974 w 326709"/>
                <a:gd name="connsiteY14" fmla="*/ 45067 h 229308"/>
                <a:gd name="connsiteX15" fmla="*/ 170476 w 326709"/>
                <a:gd name="connsiteY15" fmla="*/ 124596 h 229308"/>
                <a:gd name="connsiteX16" fmla="*/ 137573 w 326709"/>
                <a:gd name="connsiteY16" fmla="*/ 91790 h 229308"/>
                <a:gd name="connsiteX17" fmla="*/ 121674 w 326709"/>
                <a:gd name="connsiteY17" fmla="*/ 85162 h 229308"/>
                <a:gd name="connsiteX18" fmla="*/ 105774 w 326709"/>
                <a:gd name="connsiteY18" fmla="*/ 91790 h 229308"/>
                <a:gd name="connsiteX19" fmla="*/ 6624 w 326709"/>
                <a:gd name="connsiteY19" fmla="*/ 191091 h 229308"/>
                <a:gd name="connsiteX20" fmla="*/ 6624 w 326709"/>
                <a:gd name="connsiteY20" fmla="*/ 222902 h 229308"/>
                <a:gd name="connsiteX21" fmla="*/ 22524 w 326709"/>
                <a:gd name="connsiteY21" fmla="*/ 229309 h 22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6709" h="229308">
                  <a:moveTo>
                    <a:pt x="22524" y="229309"/>
                  </a:moveTo>
                  <a:cubicBezTo>
                    <a:pt x="28265" y="229309"/>
                    <a:pt x="34006" y="227100"/>
                    <a:pt x="38312" y="222682"/>
                  </a:cubicBezTo>
                  <a:lnTo>
                    <a:pt x="121674" y="139286"/>
                  </a:lnTo>
                  <a:lnTo>
                    <a:pt x="154577" y="172092"/>
                  </a:lnTo>
                  <a:cubicBezTo>
                    <a:pt x="158773" y="176290"/>
                    <a:pt x="164515" y="178720"/>
                    <a:pt x="170476" y="178720"/>
                  </a:cubicBezTo>
                  <a:cubicBezTo>
                    <a:pt x="176439" y="178720"/>
                    <a:pt x="182070" y="176290"/>
                    <a:pt x="186376" y="172092"/>
                  </a:cubicBezTo>
                  <a:lnTo>
                    <a:pt x="281662" y="76657"/>
                  </a:lnTo>
                  <a:lnTo>
                    <a:pt x="281662" y="132880"/>
                  </a:lnTo>
                  <a:cubicBezTo>
                    <a:pt x="281662" y="145251"/>
                    <a:pt x="291819" y="155413"/>
                    <a:pt x="304187" y="155413"/>
                  </a:cubicBezTo>
                  <a:cubicBezTo>
                    <a:pt x="316662" y="155413"/>
                    <a:pt x="326710" y="145362"/>
                    <a:pt x="326710" y="132880"/>
                  </a:cubicBezTo>
                  <a:lnTo>
                    <a:pt x="326710" y="0"/>
                  </a:lnTo>
                  <a:lnTo>
                    <a:pt x="193664" y="0"/>
                  </a:lnTo>
                  <a:cubicBezTo>
                    <a:pt x="181297" y="0"/>
                    <a:pt x="171250" y="10052"/>
                    <a:pt x="171250" y="22533"/>
                  </a:cubicBezTo>
                  <a:cubicBezTo>
                    <a:pt x="171250" y="35015"/>
                    <a:pt x="181297" y="45067"/>
                    <a:pt x="193664" y="45067"/>
                  </a:cubicBezTo>
                  <a:lnTo>
                    <a:pt x="249974" y="45067"/>
                  </a:lnTo>
                  <a:lnTo>
                    <a:pt x="170476" y="124596"/>
                  </a:lnTo>
                  <a:lnTo>
                    <a:pt x="137573" y="91790"/>
                  </a:lnTo>
                  <a:cubicBezTo>
                    <a:pt x="133377" y="87592"/>
                    <a:pt x="127636" y="85162"/>
                    <a:pt x="121674" y="85162"/>
                  </a:cubicBezTo>
                  <a:cubicBezTo>
                    <a:pt x="115712" y="85162"/>
                    <a:pt x="110081" y="87482"/>
                    <a:pt x="105774" y="91790"/>
                  </a:cubicBezTo>
                  <a:lnTo>
                    <a:pt x="6624" y="191091"/>
                  </a:lnTo>
                  <a:cubicBezTo>
                    <a:pt x="-2208" y="199817"/>
                    <a:pt x="-2208" y="214066"/>
                    <a:pt x="6624" y="222902"/>
                  </a:cubicBezTo>
                  <a:cubicBezTo>
                    <a:pt x="10930" y="227100"/>
                    <a:pt x="16672" y="229309"/>
                    <a:pt x="22524" y="229309"/>
                  </a:cubicBezTo>
                </a:path>
              </a:pathLst>
            </a:custGeom>
            <a:grpFill/>
            <a:ln w="1103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</p:grpSp>
      <p:sp>
        <p:nvSpPr>
          <p:cNvPr id="8" name="Forme libre 1045">
            <a:extLst>
              <a:ext uri="{FF2B5EF4-FFF2-40B4-BE49-F238E27FC236}">
                <a16:creationId xmlns:a16="http://schemas.microsoft.com/office/drawing/2014/main" id="{B5A63453-4573-46C8-3D41-CF784D5F0C75}"/>
              </a:ext>
            </a:extLst>
          </p:cNvPr>
          <p:cNvSpPr/>
          <p:nvPr/>
        </p:nvSpPr>
        <p:spPr>
          <a:xfrm>
            <a:off x="7435114" y="4002079"/>
            <a:ext cx="393259" cy="393324"/>
          </a:xfrm>
          <a:custGeom>
            <a:avLst/>
            <a:gdLst>
              <a:gd name="connsiteX0" fmla="*/ 232970 w 465940"/>
              <a:gd name="connsiteY0" fmla="*/ 466019 h 466018"/>
              <a:gd name="connsiteX1" fmla="*/ 465940 w 465940"/>
              <a:gd name="connsiteY1" fmla="*/ 233065 h 466018"/>
              <a:gd name="connsiteX2" fmla="*/ 232970 w 465940"/>
              <a:gd name="connsiteY2" fmla="*/ 0 h 466018"/>
              <a:gd name="connsiteX3" fmla="*/ 0 w 465940"/>
              <a:gd name="connsiteY3" fmla="*/ 233065 h 466018"/>
              <a:gd name="connsiteX4" fmla="*/ 232970 w 465940"/>
              <a:gd name="connsiteY4" fmla="*/ 466019 h 466018"/>
              <a:gd name="connsiteX5" fmla="*/ 114719 w 465940"/>
              <a:gd name="connsiteY5" fmla="*/ 95104 h 466018"/>
              <a:gd name="connsiteX6" fmla="*/ 140113 w 465940"/>
              <a:gd name="connsiteY6" fmla="*/ 92232 h 466018"/>
              <a:gd name="connsiteX7" fmla="*/ 159988 w 465940"/>
              <a:gd name="connsiteY7" fmla="*/ 107144 h 466018"/>
              <a:gd name="connsiteX8" fmla="*/ 179089 w 465940"/>
              <a:gd name="connsiteY8" fmla="*/ 104934 h 466018"/>
              <a:gd name="connsiteX9" fmla="*/ 244232 w 465940"/>
              <a:gd name="connsiteY9" fmla="*/ 30486 h 466018"/>
              <a:gd name="connsiteX10" fmla="*/ 367562 w 465940"/>
              <a:gd name="connsiteY10" fmla="*/ 81407 h 466018"/>
              <a:gd name="connsiteX11" fmla="*/ 327263 w 465940"/>
              <a:gd name="connsiteY11" fmla="*/ 82070 h 466018"/>
              <a:gd name="connsiteX12" fmla="*/ 310259 w 465940"/>
              <a:gd name="connsiteY12" fmla="*/ 88587 h 466018"/>
              <a:gd name="connsiteX13" fmla="*/ 303524 w 465940"/>
              <a:gd name="connsiteY13" fmla="*/ 94331 h 466018"/>
              <a:gd name="connsiteX14" fmla="*/ 308934 w 465940"/>
              <a:gd name="connsiteY14" fmla="*/ 126584 h 466018"/>
              <a:gd name="connsiteX15" fmla="*/ 318429 w 465940"/>
              <a:gd name="connsiteY15" fmla="*/ 137409 h 466018"/>
              <a:gd name="connsiteX16" fmla="*/ 304296 w 465940"/>
              <a:gd name="connsiteY16" fmla="*/ 151547 h 466018"/>
              <a:gd name="connsiteX17" fmla="*/ 279013 w 465940"/>
              <a:gd name="connsiteY17" fmla="*/ 148454 h 466018"/>
              <a:gd name="connsiteX18" fmla="*/ 249642 w 465940"/>
              <a:gd name="connsiteY18" fmla="*/ 167122 h 466018"/>
              <a:gd name="connsiteX19" fmla="*/ 279123 w 465940"/>
              <a:gd name="connsiteY19" fmla="*/ 199486 h 466018"/>
              <a:gd name="connsiteX20" fmla="*/ 318650 w 465940"/>
              <a:gd name="connsiteY20" fmla="*/ 192417 h 466018"/>
              <a:gd name="connsiteX21" fmla="*/ 344486 w 465940"/>
              <a:gd name="connsiteY21" fmla="*/ 215391 h 466018"/>
              <a:gd name="connsiteX22" fmla="*/ 324833 w 465940"/>
              <a:gd name="connsiteY22" fmla="*/ 233728 h 466018"/>
              <a:gd name="connsiteX23" fmla="*/ 261456 w 465940"/>
              <a:gd name="connsiteY23" fmla="*/ 237483 h 466018"/>
              <a:gd name="connsiteX24" fmla="*/ 232528 w 465940"/>
              <a:gd name="connsiteY24" fmla="*/ 262446 h 466018"/>
              <a:gd name="connsiteX25" fmla="*/ 261456 w 465940"/>
              <a:gd name="connsiteY25" fmla="*/ 295915 h 466018"/>
              <a:gd name="connsiteX26" fmla="*/ 262451 w 465940"/>
              <a:gd name="connsiteY26" fmla="*/ 295915 h 466018"/>
              <a:gd name="connsiteX27" fmla="*/ 291600 w 465940"/>
              <a:gd name="connsiteY27" fmla="*/ 325186 h 466018"/>
              <a:gd name="connsiteX28" fmla="*/ 291600 w 465940"/>
              <a:gd name="connsiteY28" fmla="*/ 347277 h 466018"/>
              <a:gd name="connsiteX29" fmla="*/ 332341 w 465940"/>
              <a:gd name="connsiteY29" fmla="*/ 370363 h 466018"/>
              <a:gd name="connsiteX30" fmla="*/ 374739 w 465940"/>
              <a:gd name="connsiteY30" fmla="*/ 313920 h 466018"/>
              <a:gd name="connsiteX31" fmla="*/ 379267 w 465940"/>
              <a:gd name="connsiteY31" fmla="*/ 296136 h 466018"/>
              <a:gd name="connsiteX32" fmla="*/ 381916 w 465940"/>
              <a:gd name="connsiteY32" fmla="*/ 281113 h 466018"/>
              <a:gd name="connsiteX33" fmla="*/ 429394 w 465940"/>
              <a:gd name="connsiteY33" fmla="*/ 266423 h 466018"/>
              <a:gd name="connsiteX34" fmla="*/ 432376 w 465940"/>
              <a:gd name="connsiteY34" fmla="*/ 270068 h 466018"/>
              <a:gd name="connsiteX35" fmla="*/ 232970 w 465940"/>
              <a:gd name="connsiteY35" fmla="*/ 436085 h 466018"/>
              <a:gd name="connsiteX36" fmla="*/ 161865 w 465940"/>
              <a:gd name="connsiteY36" fmla="*/ 422941 h 466018"/>
              <a:gd name="connsiteX37" fmla="*/ 187370 w 465940"/>
              <a:gd name="connsiteY37" fmla="*/ 357550 h 466018"/>
              <a:gd name="connsiteX38" fmla="*/ 170146 w 465940"/>
              <a:gd name="connsiteY38" fmla="*/ 299229 h 466018"/>
              <a:gd name="connsiteX39" fmla="*/ 136470 w 465940"/>
              <a:gd name="connsiteY39" fmla="*/ 274928 h 466018"/>
              <a:gd name="connsiteX40" fmla="*/ 124104 w 465940"/>
              <a:gd name="connsiteY40" fmla="*/ 217601 h 466018"/>
              <a:gd name="connsiteX41" fmla="*/ 135807 w 465940"/>
              <a:gd name="connsiteY41" fmla="*/ 197387 h 466018"/>
              <a:gd name="connsiteX42" fmla="*/ 136138 w 465940"/>
              <a:gd name="connsiteY42" fmla="*/ 196945 h 466018"/>
              <a:gd name="connsiteX43" fmla="*/ 120680 w 465940"/>
              <a:gd name="connsiteY43" fmla="*/ 124485 h 466018"/>
              <a:gd name="connsiteX44" fmla="*/ 117147 w 465940"/>
              <a:gd name="connsiteY44" fmla="*/ 121613 h 466018"/>
              <a:gd name="connsiteX45" fmla="*/ 114719 w 465940"/>
              <a:gd name="connsiteY45" fmla="*/ 95104 h 466018"/>
              <a:gd name="connsiteX46" fmla="*/ 30142 w 465940"/>
              <a:gd name="connsiteY46" fmla="*/ 229751 h 466018"/>
              <a:gd name="connsiteX47" fmla="*/ 67572 w 465940"/>
              <a:gd name="connsiteY47" fmla="*/ 246872 h 466018"/>
              <a:gd name="connsiteX48" fmla="*/ 88330 w 465940"/>
              <a:gd name="connsiteY48" fmla="*/ 310053 h 466018"/>
              <a:gd name="connsiteX49" fmla="*/ 88219 w 465940"/>
              <a:gd name="connsiteY49" fmla="*/ 348493 h 466018"/>
              <a:gd name="connsiteX50" fmla="*/ 108645 w 465940"/>
              <a:gd name="connsiteY50" fmla="*/ 393228 h 466018"/>
              <a:gd name="connsiteX51" fmla="*/ 30032 w 465940"/>
              <a:gd name="connsiteY51" fmla="*/ 233065 h 466018"/>
              <a:gd name="connsiteX52" fmla="*/ 30142 w 465940"/>
              <a:gd name="connsiteY52" fmla="*/ 229751 h 46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65940" h="466018">
                <a:moveTo>
                  <a:pt x="232970" y="466019"/>
                </a:moveTo>
                <a:cubicBezTo>
                  <a:pt x="361380" y="466019"/>
                  <a:pt x="465940" y="361527"/>
                  <a:pt x="465940" y="233065"/>
                </a:cubicBezTo>
                <a:cubicBezTo>
                  <a:pt x="465940" y="104493"/>
                  <a:pt x="361380" y="0"/>
                  <a:pt x="232970" y="0"/>
                </a:cubicBezTo>
                <a:cubicBezTo>
                  <a:pt x="104560" y="0"/>
                  <a:pt x="0" y="104493"/>
                  <a:pt x="0" y="233065"/>
                </a:cubicBezTo>
                <a:cubicBezTo>
                  <a:pt x="0" y="361527"/>
                  <a:pt x="104560" y="466019"/>
                  <a:pt x="232970" y="466019"/>
                </a:cubicBezTo>
                <a:moveTo>
                  <a:pt x="114719" y="95104"/>
                </a:moveTo>
                <a:cubicBezTo>
                  <a:pt x="121122" y="87483"/>
                  <a:pt x="132274" y="86268"/>
                  <a:pt x="140113" y="92232"/>
                </a:cubicBezTo>
                <a:lnTo>
                  <a:pt x="159988" y="107144"/>
                </a:lnTo>
                <a:cubicBezTo>
                  <a:pt x="166391" y="110789"/>
                  <a:pt x="174231" y="110457"/>
                  <a:pt x="179089" y="104934"/>
                </a:cubicBezTo>
                <a:lnTo>
                  <a:pt x="244232" y="30486"/>
                </a:lnTo>
                <a:cubicBezTo>
                  <a:pt x="291379" y="33137"/>
                  <a:pt x="334329" y="51804"/>
                  <a:pt x="367562" y="81407"/>
                </a:cubicBezTo>
                <a:lnTo>
                  <a:pt x="327263" y="82070"/>
                </a:lnTo>
                <a:cubicBezTo>
                  <a:pt x="321079" y="82180"/>
                  <a:pt x="315007" y="84500"/>
                  <a:pt x="310259" y="88587"/>
                </a:cubicBezTo>
                <a:lnTo>
                  <a:pt x="303524" y="94331"/>
                </a:lnTo>
                <a:cubicBezTo>
                  <a:pt x="292704" y="103719"/>
                  <a:pt x="295574" y="121172"/>
                  <a:pt x="308934" y="126584"/>
                </a:cubicBezTo>
                <a:cubicBezTo>
                  <a:pt x="314012" y="127799"/>
                  <a:pt x="317877" y="132217"/>
                  <a:pt x="318429" y="137409"/>
                </a:cubicBezTo>
                <a:cubicBezTo>
                  <a:pt x="319423" y="145693"/>
                  <a:pt x="312466" y="152652"/>
                  <a:pt x="304296" y="151547"/>
                </a:cubicBezTo>
                <a:lnTo>
                  <a:pt x="279013" y="148454"/>
                </a:lnTo>
                <a:cubicBezTo>
                  <a:pt x="266094" y="146908"/>
                  <a:pt x="252955" y="154530"/>
                  <a:pt x="249642" y="167122"/>
                </a:cubicBezTo>
                <a:cubicBezTo>
                  <a:pt x="244564" y="185899"/>
                  <a:pt x="260684" y="202800"/>
                  <a:pt x="279123" y="199486"/>
                </a:cubicBezTo>
                <a:lnTo>
                  <a:pt x="318650" y="192417"/>
                </a:lnTo>
                <a:cubicBezTo>
                  <a:pt x="333777" y="189766"/>
                  <a:pt x="346474" y="200149"/>
                  <a:pt x="344486" y="215391"/>
                </a:cubicBezTo>
                <a:cubicBezTo>
                  <a:pt x="343051" y="225774"/>
                  <a:pt x="334659" y="233175"/>
                  <a:pt x="324833" y="233728"/>
                </a:cubicBezTo>
                <a:lnTo>
                  <a:pt x="261456" y="237483"/>
                </a:lnTo>
                <a:cubicBezTo>
                  <a:pt x="247324" y="238256"/>
                  <a:pt x="234516" y="248419"/>
                  <a:pt x="232528" y="262446"/>
                </a:cubicBezTo>
                <a:cubicBezTo>
                  <a:pt x="229989" y="280451"/>
                  <a:pt x="243901" y="295915"/>
                  <a:pt x="261456" y="295915"/>
                </a:cubicBezTo>
                <a:lnTo>
                  <a:pt x="262451" y="295915"/>
                </a:lnTo>
                <a:cubicBezTo>
                  <a:pt x="278570" y="295915"/>
                  <a:pt x="291600" y="309059"/>
                  <a:pt x="291600" y="325186"/>
                </a:cubicBezTo>
                <a:lnTo>
                  <a:pt x="291600" y="347277"/>
                </a:lnTo>
                <a:cubicBezTo>
                  <a:pt x="291600" y="368154"/>
                  <a:pt x="314344" y="381077"/>
                  <a:pt x="332341" y="370363"/>
                </a:cubicBezTo>
                <a:cubicBezTo>
                  <a:pt x="353320" y="357881"/>
                  <a:pt x="368557" y="337558"/>
                  <a:pt x="374739" y="313920"/>
                </a:cubicBezTo>
                <a:lnTo>
                  <a:pt x="379267" y="296136"/>
                </a:lnTo>
                <a:cubicBezTo>
                  <a:pt x="380591" y="291165"/>
                  <a:pt x="381474" y="286195"/>
                  <a:pt x="381916" y="281113"/>
                </a:cubicBezTo>
                <a:cubicBezTo>
                  <a:pt x="384015" y="257144"/>
                  <a:pt x="414157" y="247866"/>
                  <a:pt x="429394" y="266423"/>
                </a:cubicBezTo>
                <a:lnTo>
                  <a:pt x="432376" y="270068"/>
                </a:lnTo>
                <a:cubicBezTo>
                  <a:pt x="414930" y="364399"/>
                  <a:pt x="332231" y="436085"/>
                  <a:pt x="232970" y="436085"/>
                </a:cubicBezTo>
                <a:cubicBezTo>
                  <a:pt x="207906" y="436085"/>
                  <a:pt x="184057" y="431335"/>
                  <a:pt x="161865" y="422941"/>
                </a:cubicBezTo>
                <a:lnTo>
                  <a:pt x="187370" y="357550"/>
                </a:lnTo>
                <a:cubicBezTo>
                  <a:pt x="195651" y="336453"/>
                  <a:pt x="188584" y="312373"/>
                  <a:pt x="170146" y="299229"/>
                </a:cubicBezTo>
                <a:lnTo>
                  <a:pt x="136470" y="274928"/>
                </a:lnTo>
                <a:cubicBezTo>
                  <a:pt x="118251" y="261894"/>
                  <a:pt x="112952" y="237041"/>
                  <a:pt x="124104" y="217601"/>
                </a:cubicBezTo>
                <a:lnTo>
                  <a:pt x="135807" y="197387"/>
                </a:lnTo>
                <a:cubicBezTo>
                  <a:pt x="135917" y="197277"/>
                  <a:pt x="136028" y="197166"/>
                  <a:pt x="136138" y="196945"/>
                </a:cubicBezTo>
                <a:cubicBezTo>
                  <a:pt x="149829" y="172866"/>
                  <a:pt x="142211" y="142048"/>
                  <a:pt x="120680" y="124485"/>
                </a:cubicBezTo>
                <a:lnTo>
                  <a:pt x="117147" y="121613"/>
                </a:lnTo>
                <a:cubicBezTo>
                  <a:pt x="109088" y="114986"/>
                  <a:pt x="107984" y="103057"/>
                  <a:pt x="114719" y="95104"/>
                </a:cubicBezTo>
                <a:moveTo>
                  <a:pt x="30142" y="229751"/>
                </a:moveTo>
                <a:lnTo>
                  <a:pt x="67572" y="246872"/>
                </a:lnTo>
                <a:cubicBezTo>
                  <a:pt x="91642" y="257918"/>
                  <a:pt x="99371" y="286084"/>
                  <a:pt x="88330" y="310053"/>
                </a:cubicBezTo>
                <a:cubicBezTo>
                  <a:pt x="82699" y="322204"/>
                  <a:pt x="82588" y="336231"/>
                  <a:pt x="88219" y="348493"/>
                </a:cubicBezTo>
                <a:lnTo>
                  <a:pt x="108645" y="393228"/>
                </a:lnTo>
                <a:cubicBezTo>
                  <a:pt x="60948" y="356004"/>
                  <a:pt x="30032" y="298124"/>
                  <a:pt x="30032" y="233065"/>
                </a:cubicBezTo>
                <a:cubicBezTo>
                  <a:pt x="30032" y="231960"/>
                  <a:pt x="30142" y="230856"/>
                  <a:pt x="30142" y="229751"/>
                </a:cubicBezTo>
              </a:path>
            </a:pathLst>
          </a:custGeom>
          <a:noFill/>
          <a:ln w="11037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 sz="391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F0DD0EA-1E81-EE79-07D2-B2F6FD19C290}"/>
              </a:ext>
            </a:extLst>
          </p:cNvPr>
          <p:cNvGrpSpPr/>
          <p:nvPr/>
        </p:nvGrpSpPr>
        <p:grpSpPr>
          <a:xfrm>
            <a:off x="10348834" y="4092317"/>
            <a:ext cx="502850" cy="374100"/>
            <a:chOff x="16284896" y="12945610"/>
            <a:chExt cx="551786" cy="410431"/>
          </a:xfrm>
          <a:noFill/>
        </p:grpSpPr>
        <p:sp>
          <p:nvSpPr>
            <p:cNvPr id="10" name="Forme libre 1307">
              <a:extLst>
                <a:ext uri="{FF2B5EF4-FFF2-40B4-BE49-F238E27FC236}">
                  <a16:creationId xmlns:a16="http://schemas.microsoft.com/office/drawing/2014/main" id="{38461DDE-0436-1185-D540-955BC39AAC8F}"/>
                </a:ext>
              </a:extLst>
            </p:cNvPr>
            <p:cNvSpPr/>
            <p:nvPr/>
          </p:nvSpPr>
          <p:spPr>
            <a:xfrm>
              <a:off x="16480409" y="13038269"/>
              <a:ext cx="266204" cy="187764"/>
            </a:xfrm>
            <a:custGeom>
              <a:avLst/>
              <a:gdLst>
                <a:gd name="connsiteX0" fmla="*/ 0 w 266204"/>
                <a:gd name="connsiteY0" fmla="*/ 95642 h 187764"/>
                <a:gd name="connsiteX1" fmla="*/ 6184 w 266204"/>
                <a:gd name="connsiteY1" fmla="*/ 110666 h 187764"/>
                <a:gd name="connsiteX2" fmla="*/ 36216 w 266204"/>
                <a:gd name="connsiteY2" fmla="*/ 110666 h 187764"/>
                <a:gd name="connsiteX3" fmla="*/ 76627 w 266204"/>
                <a:gd name="connsiteY3" fmla="*/ 69797 h 187764"/>
                <a:gd name="connsiteX4" fmla="*/ 204042 w 266204"/>
                <a:gd name="connsiteY4" fmla="*/ 187765 h 187764"/>
                <a:gd name="connsiteX5" fmla="*/ 208569 w 266204"/>
                <a:gd name="connsiteY5" fmla="*/ 183455 h 187764"/>
                <a:gd name="connsiteX6" fmla="*/ 244895 w 266204"/>
                <a:gd name="connsiteY6" fmla="*/ 113759 h 187764"/>
                <a:gd name="connsiteX7" fmla="*/ 256598 w 266204"/>
                <a:gd name="connsiteY7" fmla="*/ 91667 h 187764"/>
                <a:gd name="connsiteX8" fmla="*/ 266204 w 266204"/>
                <a:gd name="connsiteY8" fmla="*/ 82056 h 187764"/>
                <a:gd name="connsiteX9" fmla="*/ 185936 w 266204"/>
                <a:gd name="connsiteY9" fmla="*/ 1090 h 187764"/>
                <a:gd name="connsiteX10" fmla="*/ 140335 w 266204"/>
                <a:gd name="connsiteY10" fmla="*/ 5621 h 187764"/>
                <a:gd name="connsiteX11" fmla="*/ 79828 w 266204"/>
                <a:gd name="connsiteY11" fmla="*/ 9485 h 187764"/>
                <a:gd name="connsiteX12" fmla="*/ 68014 w 266204"/>
                <a:gd name="connsiteY12" fmla="*/ 18765 h 187764"/>
                <a:gd name="connsiteX13" fmla="*/ 6184 w 266204"/>
                <a:gd name="connsiteY13" fmla="*/ 80622 h 187764"/>
                <a:gd name="connsiteX14" fmla="*/ 0 w 266204"/>
                <a:gd name="connsiteY14" fmla="*/ 95642 h 18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6204" h="187764">
                  <a:moveTo>
                    <a:pt x="0" y="95642"/>
                  </a:moveTo>
                  <a:cubicBezTo>
                    <a:pt x="0" y="101276"/>
                    <a:pt x="2209" y="106578"/>
                    <a:pt x="6184" y="110666"/>
                  </a:cubicBezTo>
                  <a:cubicBezTo>
                    <a:pt x="14244" y="118729"/>
                    <a:pt x="28266" y="118618"/>
                    <a:pt x="36216" y="110666"/>
                  </a:cubicBezTo>
                  <a:lnTo>
                    <a:pt x="76627" y="69797"/>
                  </a:lnTo>
                  <a:lnTo>
                    <a:pt x="204042" y="187765"/>
                  </a:lnTo>
                  <a:lnTo>
                    <a:pt x="208569" y="183455"/>
                  </a:lnTo>
                  <a:cubicBezTo>
                    <a:pt x="227451" y="164457"/>
                    <a:pt x="240147" y="140267"/>
                    <a:pt x="244895" y="113759"/>
                  </a:cubicBezTo>
                  <a:cubicBezTo>
                    <a:pt x="246331" y="105475"/>
                    <a:pt x="250416" y="97851"/>
                    <a:pt x="256598" y="91667"/>
                  </a:cubicBezTo>
                  <a:lnTo>
                    <a:pt x="266204" y="82056"/>
                  </a:lnTo>
                  <a:lnTo>
                    <a:pt x="185936" y="1090"/>
                  </a:lnTo>
                  <a:cubicBezTo>
                    <a:pt x="172906" y="10591"/>
                    <a:pt x="155351" y="12468"/>
                    <a:pt x="140335" y="5621"/>
                  </a:cubicBezTo>
                  <a:cubicBezTo>
                    <a:pt x="121013" y="-3106"/>
                    <a:pt x="97606" y="-1560"/>
                    <a:pt x="79828" y="9485"/>
                  </a:cubicBezTo>
                  <a:cubicBezTo>
                    <a:pt x="75523" y="12026"/>
                    <a:pt x="71547" y="15229"/>
                    <a:pt x="68014" y="18765"/>
                  </a:cubicBezTo>
                  <a:lnTo>
                    <a:pt x="6184" y="80622"/>
                  </a:lnTo>
                  <a:cubicBezTo>
                    <a:pt x="2209" y="84597"/>
                    <a:pt x="0" y="89898"/>
                    <a:pt x="0" y="95642"/>
                  </a:cubicBezTo>
                </a:path>
              </a:pathLst>
            </a:custGeom>
            <a:grpFill/>
            <a:ln w="1103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11" name="Forme libre 1308">
              <a:extLst>
                <a:ext uri="{FF2B5EF4-FFF2-40B4-BE49-F238E27FC236}">
                  <a16:creationId xmlns:a16="http://schemas.microsoft.com/office/drawing/2014/main" id="{663D50BE-F260-0A3C-4C66-4E93384E7F3B}"/>
                </a:ext>
              </a:extLst>
            </p:cNvPr>
            <p:cNvSpPr/>
            <p:nvPr/>
          </p:nvSpPr>
          <p:spPr>
            <a:xfrm>
              <a:off x="16680173" y="12949255"/>
              <a:ext cx="156509" cy="156655"/>
            </a:xfrm>
            <a:custGeom>
              <a:avLst/>
              <a:gdLst>
                <a:gd name="connsiteX0" fmla="*/ 94485 w 156509"/>
                <a:gd name="connsiteY0" fmla="*/ 151518 h 156655"/>
                <a:gd name="connsiteX1" fmla="*/ 118996 w 156509"/>
                <a:gd name="connsiteY1" fmla="*/ 151518 h 156655"/>
                <a:gd name="connsiteX2" fmla="*/ 151458 w 156509"/>
                <a:gd name="connsiteY2" fmla="*/ 119045 h 156655"/>
                <a:gd name="connsiteX3" fmla="*/ 151458 w 156509"/>
                <a:gd name="connsiteY3" fmla="*/ 94524 h 156655"/>
                <a:gd name="connsiteX4" fmla="*/ 62024 w 156509"/>
                <a:gd name="connsiteY4" fmla="*/ 5052 h 156655"/>
                <a:gd name="connsiteX5" fmla="*/ 37512 w 156509"/>
                <a:gd name="connsiteY5" fmla="*/ 5052 h 156655"/>
                <a:gd name="connsiteX6" fmla="*/ 5051 w 156509"/>
                <a:gd name="connsiteY6" fmla="*/ 37526 h 156655"/>
                <a:gd name="connsiteX7" fmla="*/ 5051 w 156509"/>
                <a:gd name="connsiteY7" fmla="*/ 62050 h 156655"/>
                <a:gd name="connsiteX8" fmla="*/ 94485 w 156509"/>
                <a:gd name="connsiteY8" fmla="*/ 151518 h 15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09" h="156655">
                  <a:moveTo>
                    <a:pt x="94485" y="151518"/>
                  </a:moveTo>
                  <a:cubicBezTo>
                    <a:pt x="101220" y="158368"/>
                    <a:pt x="112151" y="158368"/>
                    <a:pt x="118996" y="151518"/>
                  </a:cubicBezTo>
                  <a:lnTo>
                    <a:pt x="151458" y="119045"/>
                  </a:lnTo>
                  <a:cubicBezTo>
                    <a:pt x="158193" y="112306"/>
                    <a:pt x="158193" y="101371"/>
                    <a:pt x="151458" y="94524"/>
                  </a:cubicBezTo>
                  <a:lnTo>
                    <a:pt x="62024" y="5052"/>
                  </a:lnTo>
                  <a:cubicBezTo>
                    <a:pt x="55179" y="-1684"/>
                    <a:pt x="44248" y="-1684"/>
                    <a:pt x="37512" y="5052"/>
                  </a:cubicBezTo>
                  <a:lnTo>
                    <a:pt x="5051" y="37526"/>
                  </a:lnTo>
                  <a:cubicBezTo>
                    <a:pt x="-1684" y="44376"/>
                    <a:pt x="-1684" y="55311"/>
                    <a:pt x="5051" y="62050"/>
                  </a:cubicBezTo>
                  <a:lnTo>
                    <a:pt x="94485" y="151518"/>
                  </a:lnTo>
                </a:path>
              </a:pathLst>
            </a:custGeom>
            <a:grpFill/>
            <a:ln w="1103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12" name="Forme libre 1309">
              <a:extLst>
                <a:ext uri="{FF2B5EF4-FFF2-40B4-BE49-F238E27FC236}">
                  <a16:creationId xmlns:a16="http://schemas.microsoft.com/office/drawing/2014/main" id="{9A1B3B08-AF29-3CBA-5994-249616B3D58E}"/>
                </a:ext>
              </a:extLst>
            </p:cNvPr>
            <p:cNvSpPr/>
            <p:nvPr/>
          </p:nvSpPr>
          <p:spPr>
            <a:xfrm>
              <a:off x="16284896" y="12945610"/>
              <a:ext cx="169428" cy="169578"/>
            </a:xfrm>
            <a:custGeom>
              <a:avLst/>
              <a:gdLst>
                <a:gd name="connsiteX0" fmla="*/ 37513 w 169428"/>
                <a:gd name="connsiteY0" fmla="*/ 164443 h 169578"/>
                <a:gd name="connsiteX1" fmla="*/ 62024 w 169428"/>
                <a:gd name="connsiteY1" fmla="*/ 164443 h 169578"/>
                <a:gd name="connsiteX2" fmla="*/ 164377 w 169428"/>
                <a:gd name="connsiteY2" fmla="*/ 62049 h 169578"/>
                <a:gd name="connsiteX3" fmla="*/ 164377 w 169428"/>
                <a:gd name="connsiteY3" fmla="*/ 37639 h 169578"/>
                <a:gd name="connsiteX4" fmla="*/ 131915 w 169428"/>
                <a:gd name="connsiteY4" fmla="*/ 5054 h 169578"/>
                <a:gd name="connsiteX5" fmla="*/ 107404 w 169428"/>
                <a:gd name="connsiteY5" fmla="*/ 5054 h 169578"/>
                <a:gd name="connsiteX6" fmla="*/ 5051 w 169428"/>
                <a:gd name="connsiteY6" fmla="*/ 107446 h 169578"/>
                <a:gd name="connsiteX7" fmla="*/ 5051 w 169428"/>
                <a:gd name="connsiteY7" fmla="*/ 131969 h 169578"/>
                <a:gd name="connsiteX8" fmla="*/ 37513 w 169428"/>
                <a:gd name="connsiteY8" fmla="*/ 164443 h 169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428" h="169578">
                  <a:moveTo>
                    <a:pt x="37513" y="164443"/>
                  </a:moveTo>
                  <a:cubicBezTo>
                    <a:pt x="44248" y="171290"/>
                    <a:pt x="55179" y="171290"/>
                    <a:pt x="62024" y="164443"/>
                  </a:cubicBezTo>
                  <a:lnTo>
                    <a:pt x="164377" y="62049"/>
                  </a:lnTo>
                  <a:cubicBezTo>
                    <a:pt x="171112" y="55310"/>
                    <a:pt x="171112" y="44375"/>
                    <a:pt x="164377" y="37639"/>
                  </a:cubicBezTo>
                  <a:lnTo>
                    <a:pt x="131915" y="5054"/>
                  </a:lnTo>
                  <a:cubicBezTo>
                    <a:pt x="125070" y="-1685"/>
                    <a:pt x="114139" y="-1685"/>
                    <a:pt x="107404" y="5054"/>
                  </a:cubicBezTo>
                  <a:lnTo>
                    <a:pt x="5051" y="107446"/>
                  </a:lnTo>
                  <a:cubicBezTo>
                    <a:pt x="-1684" y="114185"/>
                    <a:pt x="-1684" y="125230"/>
                    <a:pt x="5051" y="131969"/>
                  </a:cubicBezTo>
                  <a:lnTo>
                    <a:pt x="37513" y="164443"/>
                  </a:lnTo>
                </a:path>
              </a:pathLst>
            </a:custGeom>
            <a:grpFill/>
            <a:ln w="1103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16" name="Forme libre 1310">
              <a:extLst>
                <a:ext uri="{FF2B5EF4-FFF2-40B4-BE49-F238E27FC236}">
                  <a16:creationId xmlns:a16="http://schemas.microsoft.com/office/drawing/2014/main" id="{6E55B1BB-8A50-8D79-280B-739AF10092AA}"/>
                </a:ext>
              </a:extLst>
            </p:cNvPr>
            <p:cNvSpPr/>
            <p:nvPr/>
          </p:nvSpPr>
          <p:spPr>
            <a:xfrm>
              <a:off x="16412339" y="13233875"/>
              <a:ext cx="119273" cy="118962"/>
            </a:xfrm>
            <a:custGeom>
              <a:avLst/>
              <a:gdLst>
                <a:gd name="connsiteX0" fmla="*/ 77124 w 119273"/>
                <a:gd name="connsiteY0" fmla="*/ 111781 h 118962"/>
                <a:gd name="connsiteX1" fmla="*/ 94569 w 119273"/>
                <a:gd name="connsiteY1" fmla="*/ 118963 h 118962"/>
                <a:gd name="connsiteX2" fmla="*/ 112124 w 119273"/>
                <a:gd name="connsiteY2" fmla="*/ 111781 h 118962"/>
                <a:gd name="connsiteX3" fmla="*/ 117093 w 119273"/>
                <a:gd name="connsiteY3" fmla="*/ 104381 h 118962"/>
                <a:gd name="connsiteX4" fmla="*/ 112124 w 119273"/>
                <a:gd name="connsiteY4" fmla="*/ 76767 h 118962"/>
                <a:gd name="connsiteX5" fmla="*/ 94679 w 119273"/>
                <a:gd name="connsiteY5" fmla="*/ 69589 h 118962"/>
                <a:gd name="connsiteX6" fmla="*/ 81760 w 119273"/>
                <a:gd name="connsiteY6" fmla="*/ 73232 h 118962"/>
                <a:gd name="connsiteX7" fmla="*/ 77896 w 119273"/>
                <a:gd name="connsiteY7" fmla="*/ 42195 h 118962"/>
                <a:gd name="connsiteX8" fmla="*/ 59788 w 119273"/>
                <a:gd name="connsiteY8" fmla="*/ 34682 h 118962"/>
                <a:gd name="connsiteX9" fmla="*/ 49079 w 119273"/>
                <a:gd name="connsiteY9" fmla="*/ 37115 h 118962"/>
                <a:gd name="connsiteX10" fmla="*/ 48085 w 119273"/>
                <a:gd name="connsiteY10" fmla="*/ 37775 h 118962"/>
                <a:gd name="connsiteX11" fmla="*/ 48306 w 119273"/>
                <a:gd name="connsiteY11" fmla="*/ 37554 h 118962"/>
                <a:gd name="connsiteX12" fmla="*/ 43669 w 119273"/>
                <a:gd name="connsiteY12" fmla="*/ 7510 h 118962"/>
                <a:gd name="connsiteX13" fmla="*/ 25561 w 119273"/>
                <a:gd name="connsiteY13" fmla="*/ 0 h 118962"/>
                <a:gd name="connsiteX14" fmla="*/ 14962 w 119273"/>
                <a:gd name="connsiteY14" fmla="*/ 2319 h 118962"/>
                <a:gd name="connsiteX15" fmla="*/ 7453 w 119273"/>
                <a:gd name="connsiteY15" fmla="*/ 7510 h 118962"/>
                <a:gd name="connsiteX16" fmla="*/ 7453 w 119273"/>
                <a:gd name="connsiteY16" fmla="*/ 43741 h 118962"/>
                <a:gd name="connsiteX17" fmla="*/ 25450 w 119273"/>
                <a:gd name="connsiteY17" fmla="*/ 51140 h 118962"/>
                <a:gd name="connsiteX18" fmla="*/ 37376 w 119273"/>
                <a:gd name="connsiteY18" fmla="*/ 48160 h 118962"/>
                <a:gd name="connsiteX19" fmla="*/ 41681 w 119273"/>
                <a:gd name="connsiteY19" fmla="*/ 78426 h 118962"/>
                <a:gd name="connsiteX20" fmla="*/ 59678 w 119273"/>
                <a:gd name="connsiteY20" fmla="*/ 85936 h 118962"/>
                <a:gd name="connsiteX21" fmla="*/ 73260 w 119273"/>
                <a:gd name="connsiteY21" fmla="*/ 82069 h 118962"/>
                <a:gd name="connsiteX22" fmla="*/ 77124 w 119273"/>
                <a:gd name="connsiteY22" fmla="*/ 111781 h 118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9273" h="118962">
                  <a:moveTo>
                    <a:pt x="77124" y="111781"/>
                  </a:moveTo>
                  <a:cubicBezTo>
                    <a:pt x="81981" y="116533"/>
                    <a:pt x="88276" y="118963"/>
                    <a:pt x="94569" y="118963"/>
                  </a:cubicBezTo>
                  <a:cubicBezTo>
                    <a:pt x="100972" y="118963"/>
                    <a:pt x="107266" y="116533"/>
                    <a:pt x="112124" y="111781"/>
                  </a:cubicBezTo>
                  <a:cubicBezTo>
                    <a:pt x="114222" y="109573"/>
                    <a:pt x="115989" y="107032"/>
                    <a:pt x="117093" y="104381"/>
                  </a:cubicBezTo>
                  <a:cubicBezTo>
                    <a:pt x="121178" y="95323"/>
                    <a:pt x="119522" y="84277"/>
                    <a:pt x="112124" y="76767"/>
                  </a:cubicBezTo>
                  <a:cubicBezTo>
                    <a:pt x="107266" y="72018"/>
                    <a:pt x="100972" y="69589"/>
                    <a:pt x="94679" y="69589"/>
                  </a:cubicBezTo>
                  <a:cubicBezTo>
                    <a:pt x="90262" y="69589"/>
                    <a:pt x="85736" y="70802"/>
                    <a:pt x="81760" y="73232"/>
                  </a:cubicBezTo>
                  <a:cubicBezTo>
                    <a:pt x="87502" y="63402"/>
                    <a:pt x="86288" y="50701"/>
                    <a:pt x="77896" y="42195"/>
                  </a:cubicBezTo>
                  <a:cubicBezTo>
                    <a:pt x="72928" y="37223"/>
                    <a:pt x="66304" y="34682"/>
                    <a:pt x="59788" y="34682"/>
                  </a:cubicBezTo>
                  <a:cubicBezTo>
                    <a:pt x="56145" y="34682"/>
                    <a:pt x="52502" y="35456"/>
                    <a:pt x="49079" y="37115"/>
                  </a:cubicBezTo>
                  <a:cubicBezTo>
                    <a:pt x="48747" y="37223"/>
                    <a:pt x="48417" y="37554"/>
                    <a:pt x="48085" y="37775"/>
                  </a:cubicBezTo>
                  <a:cubicBezTo>
                    <a:pt x="48085" y="37665"/>
                    <a:pt x="48196" y="37665"/>
                    <a:pt x="48306" y="37554"/>
                  </a:cubicBezTo>
                  <a:cubicBezTo>
                    <a:pt x="53385" y="27835"/>
                    <a:pt x="51839" y="15573"/>
                    <a:pt x="43669" y="7510"/>
                  </a:cubicBezTo>
                  <a:cubicBezTo>
                    <a:pt x="38701" y="2430"/>
                    <a:pt x="32185" y="0"/>
                    <a:pt x="25561" y="0"/>
                  </a:cubicBezTo>
                  <a:cubicBezTo>
                    <a:pt x="21918" y="0"/>
                    <a:pt x="18273" y="774"/>
                    <a:pt x="14962" y="2319"/>
                  </a:cubicBezTo>
                  <a:cubicBezTo>
                    <a:pt x="12201" y="3535"/>
                    <a:pt x="9662" y="5302"/>
                    <a:pt x="7453" y="7510"/>
                  </a:cubicBezTo>
                  <a:cubicBezTo>
                    <a:pt x="-2484" y="17453"/>
                    <a:pt x="-2484" y="33690"/>
                    <a:pt x="7453" y="43741"/>
                  </a:cubicBezTo>
                  <a:cubicBezTo>
                    <a:pt x="12422" y="48600"/>
                    <a:pt x="18936" y="51140"/>
                    <a:pt x="25450" y="51140"/>
                  </a:cubicBezTo>
                  <a:cubicBezTo>
                    <a:pt x="29536" y="51140"/>
                    <a:pt x="33621" y="50148"/>
                    <a:pt x="37376" y="48160"/>
                  </a:cubicBezTo>
                  <a:cubicBezTo>
                    <a:pt x="32075" y="57879"/>
                    <a:pt x="33510" y="70252"/>
                    <a:pt x="41681" y="78426"/>
                  </a:cubicBezTo>
                  <a:cubicBezTo>
                    <a:pt x="46650" y="83396"/>
                    <a:pt x="53164" y="85936"/>
                    <a:pt x="59678" y="85936"/>
                  </a:cubicBezTo>
                  <a:cubicBezTo>
                    <a:pt x="64426" y="85936"/>
                    <a:pt x="69064" y="84609"/>
                    <a:pt x="73260" y="82069"/>
                  </a:cubicBezTo>
                  <a:cubicBezTo>
                    <a:pt x="67848" y="91459"/>
                    <a:pt x="69064" y="103718"/>
                    <a:pt x="77124" y="111781"/>
                  </a:cubicBezTo>
                </a:path>
              </a:pathLst>
            </a:custGeom>
            <a:grpFill/>
            <a:ln w="1103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17" name="Forme libre 1311">
              <a:extLst>
                <a:ext uri="{FF2B5EF4-FFF2-40B4-BE49-F238E27FC236}">
                  <a16:creationId xmlns:a16="http://schemas.microsoft.com/office/drawing/2014/main" id="{B6098504-8EE9-3675-2B9C-D6AD1F8CF55F}"/>
                </a:ext>
              </a:extLst>
            </p:cNvPr>
            <p:cNvSpPr/>
            <p:nvPr/>
          </p:nvSpPr>
          <p:spPr>
            <a:xfrm>
              <a:off x="16363814" y="13024007"/>
              <a:ext cx="337861" cy="332034"/>
            </a:xfrm>
            <a:custGeom>
              <a:avLst/>
              <a:gdLst>
                <a:gd name="connsiteX0" fmla="*/ 2760 w 337861"/>
                <a:gd name="connsiteY0" fmla="*/ 110236 h 332034"/>
                <a:gd name="connsiteX1" fmla="*/ 13359 w 337861"/>
                <a:gd name="connsiteY1" fmla="*/ 130229 h 332034"/>
                <a:gd name="connsiteX2" fmla="*/ 51562 w 337861"/>
                <a:gd name="connsiteY2" fmla="*/ 202800 h 332034"/>
                <a:gd name="connsiteX3" fmla="*/ 51672 w 337861"/>
                <a:gd name="connsiteY3" fmla="*/ 202800 h 332034"/>
                <a:gd name="connsiteX4" fmla="*/ 57635 w 337861"/>
                <a:gd name="connsiteY4" fmla="*/ 199376 h 332034"/>
                <a:gd name="connsiteX5" fmla="*/ 74086 w 337861"/>
                <a:gd name="connsiteY5" fmla="*/ 195840 h 332034"/>
                <a:gd name="connsiteX6" fmla="*/ 102132 w 337861"/>
                <a:gd name="connsiteY6" fmla="*/ 207439 h 332034"/>
                <a:gd name="connsiteX7" fmla="*/ 113614 w 337861"/>
                <a:gd name="connsiteY7" fmla="*/ 230854 h 332034"/>
                <a:gd name="connsiteX8" fmla="*/ 136359 w 337861"/>
                <a:gd name="connsiteY8" fmla="*/ 242121 h 332034"/>
                <a:gd name="connsiteX9" fmla="*/ 147621 w 337861"/>
                <a:gd name="connsiteY9" fmla="*/ 265650 h 332034"/>
                <a:gd name="connsiteX10" fmla="*/ 170476 w 337861"/>
                <a:gd name="connsiteY10" fmla="*/ 276696 h 332034"/>
                <a:gd name="connsiteX11" fmla="*/ 178536 w 337861"/>
                <a:gd name="connsiteY11" fmla="*/ 319994 h 332034"/>
                <a:gd name="connsiteX12" fmla="*/ 175225 w 337861"/>
                <a:gd name="connsiteY12" fmla="*/ 325738 h 332034"/>
                <a:gd name="connsiteX13" fmla="*/ 176992 w 337861"/>
                <a:gd name="connsiteY13" fmla="*/ 327394 h 332034"/>
                <a:gd name="connsiteX14" fmla="*/ 190572 w 337861"/>
                <a:gd name="connsiteY14" fmla="*/ 332035 h 332034"/>
                <a:gd name="connsiteX15" fmla="*/ 206250 w 337861"/>
                <a:gd name="connsiteY15" fmla="*/ 325517 h 332034"/>
                <a:gd name="connsiteX16" fmla="*/ 206250 w 337861"/>
                <a:gd name="connsiteY16" fmla="*/ 294146 h 332034"/>
                <a:gd name="connsiteX17" fmla="*/ 227560 w 337861"/>
                <a:gd name="connsiteY17" fmla="*/ 315577 h 332034"/>
                <a:gd name="connsiteX18" fmla="*/ 258917 w 337861"/>
                <a:gd name="connsiteY18" fmla="*/ 315577 h 332034"/>
                <a:gd name="connsiteX19" fmla="*/ 265431 w 337861"/>
                <a:gd name="connsiteY19" fmla="*/ 299890 h 332034"/>
                <a:gd name="connsiteX20" fmla="*/ 259138 w 337861"/>
                <a:gd name="connsiteY20" fmla="*/ 284427 h 332034"/>
                <a:gd name="connsiteX21" fmla="*/ 275700 w 337861"/>
                <a:gd name="connsiteY21" fmla="*/ 300996 h 332034"/>
                <a:gd name="connsiteX22" fmla="*/ 307056 w 337861"/>
                <a:gd name="connsiteY22" fmla="*/ 300996 h 332034"/>
                <a:gd name="connsiteX23" fmla="*/ 313461 w 337861"/>
                <a:gd name="connsiteY23" fmla="*/ 285312 h 332034"/>
                <a:gd name="connsiteX24" fmla="*/ 307056 w 337861"/>
                <a:gd name="connsiteY24" fmla="*/ 269625 h 332034"/>
                <a:gd name="connsiteX25" fmla="*/ 299990 w 337861"/>
                <a:gd name="connsiteY25" fmla="*/ 262557 h 332034"/>
                <a:gd name="connsiteX26" fmla="*/ 331348 w 337861"/>
                <a:gd name="connsiteY26" fmla="*/ 262557 h 332034"/>
                <a:gd name="connsiteX27" fmla="*/ 337862 w 337861"/>
                <a:gd name="connsiteY27" fmla="*/ 246873 h 332034"/>
                <a:gd name="connsiteX28" fmla="*/ 331348 w 337861"/>
                <a:gd name="connsiteY28" fmla="*/ 231297 h 332034"/>
                <a:gd name="connsiteX29" fmla="*/ 314786 w 337861"/>
                <a:gd name="connsiteY29" fmla="*/ 215834 h 332034"/>
                <a:gd name="connsiteX30" fmla="*/ 193663 w 337861"/>
                <a:gd name="connsiteY30" fmla="*/ 103607 h 332034"/>
                <a:gd name="connsiteX31" fmla="*/ 162748 w 337861"/>
                <a:gd name="connsiteY31" fmla="*/ 134757 h 332034"/>
                <a:gd name="connsiteX32" fmla="*/ 112841 w 337861"/>
                <a:gd name="connsiteY32" fmla="*/ 134757 h 332034"/>
                <a:gd name="connsiteX33" fmla="*/ 102572 w 337861"/>
                <a:gd name="connsiteY33" fmla="*/ 109904 h 332034"/>
                <a:gd name="connsiteX34" fmla="*/ 112841 w 337861"/>
                <a:gd name="connsiteY34" fmla="*/ 84941 h 332034"/>
                <a:gd name="connsiteX35" fmla="*/ 174672 w 337861"/>
                <a:gd name="connsiteY35" fmla="*/ 23087 h 332034"/>
                <a:gd name="connsiteX36" fmla="*/ 183284 w 337861"/>
                <a:gd name="connsiteY36" fmla="*/ 15684 h 332034"/>
                <a:gd name="connsiteX37" fmla="*/ 176328 w 337861"/>
                <a:gd name="connsiteY37" fmla="*/ 15242 h 332034"/>
                <a:gd name="connsiteX38" fmla="*/ 157889 w 337861"/>
                <a:gd name="connsiteY38" fmla="*/ 18445 h 332034"/>
                <a:gd name="connsiteX39" fmla="*/ 117037 w 337861"/>
                <a:gd name="connsiteY39" fmla="*/ 9719 h 332034"/>
                <a:gd name="connsiteX40" fmla="*/ 107321 w 337861"/>
                <a:gd name="connsiteY40" fmla="*/ 0 h 332034"/>
                <a:gd name="connsiteX41" fmla="*/ 0 w 337861"/>
                <a:gd name="connsiteY41" fmla="*/ 107364 h 332034"/>
                <a:gd name="connsiteX42" fmla="*/ 2760 w 337861"/>
                <a:gd name="connsiteY42" fmla="*/ 110236 h 33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37861" h="332034">
                  <a:moveTo>
                    <a:pt x="2760" y="110236"/>
                  </a:moveTo>
                  <a:cubicBezTo>
                    <a:pt x="8281" y="115648"/>
                    <a:pt x="12035" y="122608"/>
                    <a:pt x="13359" y="130229"/>
                  </a:cubicBezTo>
                  <a:cubicBezTo>
                    <a:pt x="18438" y="157622"/>
                    <a:pt x="31799" y="182918"/>
                    <a:pt x="51562" y="202800"/>
                  </a:cubicBezTo>
                  <a:lnTo>
                    <a:pt x="51672" y="202800"/>
                  </a:lnTo>
                  <a:cubicBezTo>
                    <a:pt x="53550" y="201474"/>
                    <a:pt x="55538" y="200368"/>
                    <a:pt x="57635" y="199376"/>
                  </a:cubicBezTo>
                  <a:cubicBezTo>
                    <a:pt x="62714" y="197056"/>
                    <a:pt x="68455" y="195840"/>
                    <a:pt x="74086" y="195840"/>
                  </a:cubicBezTo>
                  <a:cubicBezTo>
                    <a:pt x="84685" y="195840"/>
                    <a:pt x="94623" y="199928"/>
                    <a:pt x="102132" y="207439"/>
                  </a:cubicBezTo>
                  <a:cubicBezTo>
                    <a:pt x="108645" y="213954"/>
                    <a:pt x="112510" y="222238"/>
                    <a:pt x="113614" y="230854"/>
                  </a:cubicBezTo>
                  <a:cubicBezTo>
                    <a:pt x="122115" y="232070"/>
                    <a:pt x="130066" y="235938"/>
                    <a:pt x="136359" y="242121"/>
                  </a:cubicBezTo>
                  <a:cubicBezTo>
                    <a:pt x="142873" y="248639"/>
                    <a:pt x="146628" y="257034"/>
                    <a:pt x="147621" y="265650"/>
                  </a:cubicBezTo>
                  <a:cubicBezTo>
                    <a:pt x="156234" y="266642"/>
                    <a:pt x="164294" y="270509"/>
                    <a:pt x="170476" y="276696"/>
                  </a:cubicBezTo>
                  <a:cubicBezTo>
                    <a:pt x="181849" y="288073"/>
                    <a:pt x="185051" y="305413"/>
                    <a:pt x="178536" y="319994"/>
                  </a:cubicBezTo>
                  <a:cubicBezTo>
                    <a:pt x="177543" y="321981"/>
                    <a:pt x="176439" y="323972"/>
                    <a:pt x="175225" y="325738"/>
                  </a:cubicBezTo>
                  <a:lnTo>
                    <a:pt x="176992" y="327394"/>
                  </a:lnTo>
                  <a:cubicBezTo>
                    <a:pt x="180966" y="330487"/>
                    <a:pt x="185713" y="332035"/>
                    <a:pt x="190572" y="332035"/>
                  </a:cubicBezTo>
                  <a:cubicBezTo>
                    <a:pt x="196203" y="332035"/>
                    <a:pt x="201943" y="329826"/>
                    <a:pt x="206250" y="325517"/>
                  </a:cubicBezTo>
                  <a:cubicBezTo>
                    <a:pt x="214862" y="316901"/>
                    <a:pt x="214862" y="302762"/>
                    <a:pt x="206250" y="294146"/>
                  </a:cubicBezTo>
                  <a:lnTo>
                    <a:pt x="227560" y="315577"/>
                  </a:lnTo>
                  <a:cubicBezTo>
                    <a:pt x="236172" y="324193"/>
                    <a:pt x="250304" y="324193"/>
                    <a:pt x="258917" y="315577"/>
                  </a:cubicBezTo>
                  <a:cubicBezTo>
                    <a:pt x="263223" y="311157"/>
                    <a:pt x="265431" y="305523"/>
                    <a:pt x="265431" y="299890"/>
                  </a:cubicBezTo>
                  <a:cubicBezTo>
                    <a:pt x="265431" y="294257"/>
                    <a:pt x="263333" y="288623"/>
                    <a:pt x="259138" y="284427"/>
                  </a:cubicBezTo>
                  <a:lnTo>
                    <a:pt x="275700" y="300996"/>
                  </a:lnTo>
                  <a:cubicBezTo>
                    <a:pt x="284312" y="309612"/>
                    <a:pt x="298335" y="309612"/>
                    <a:pt x="307056" y="300996"/>
                  </a:cubicBezTo>
                  <a:cubicBezTo>
                    <a:pt x="311363" y="296689"/>
                    <a:pt x="313461" y="290945"/>
                    <a:pt x="313461" y="285312"/>
                  </a:cubicBezTo>
                  <a:cubicBezTo>
                    <a:pt x="313461" y="279678"/>
                    <a:pt x="311363" y="273934"/>
                    <a:pt x="307056" y="269625"/>
                  </a:cubicBezTo>
                  <a:lnTo>
                    <a:pt x="299990" y="262557"/>
                  </a:lnTo>
                  <a:cubicBezTo>
                    <a:pt x="308602" y="271283"/>
                    <a:pt x="322735" y="271283"/>
                    <a:pt x="331348" y="262557"/>
                  </a:cubicBezTo>
                  <a:cubicBezTo>
                    <a:pt x="335654" y="258247"/>
                    <a:pt x="337862" y="252614"/>
                    <a:pt x="337862" y="246873"/>
                  </a:cubicBezTo>
                  <a:cubicBezTo>
                    <a:pt x="337862" y="241239"/>
                    <a:pt x="335654" y="235606"/>
                    <a:pt x="331348" y="231297"/>
                  </a:cubicBezTo>
                  <a:lnTo>
                    <a:pt x="314786" y="215834"/>
                  </a:lnTo>
                  <a:lnTo>
                    <a:pt x="193663" y="103607"/>
                  </a:lnTo>
                  <a:lnTo>
                    <a:pt x="162748" y="134757"/>
                  </a:lnTo>
                  <a:cubicBezTo>
                    <a:pt x="149388" y="148122"/>
                    <a:pt x="126201" y="148233"/>
                    <a:pt x="112841" y="134757"/>
                  </a:cubicBezTo>
                  <a:cubicBezTo>
                    <a:pt x="106217" y="128131"/>
                    <a:pt x="102572" y="119294"/>
                    <a:pt x="102572" y="109904"/>
                  </a:cubicBezTo>
                  <a:cubicBezTo>
                    <a:pt x="102572" y="100406"/>
                    <a:pt x="106217" y="91569"/>
                    <a:pt x="112841" y="84941"/>
                  </a:cubicBezTo>
                  <a:lnTo>
                    <a:pt x="174672" y="23087"/>
                  </a:lnTo>
                  <a:cubicBezTo>
                    <a:pt x="177322" y="20436"/>
                    <a:pt x="180303" y="18003"/>
                    <a:pt x="183284" y="15684"/>
                  </a:cubicBezTo>
                  <a:cubicBezTo>
                    <a:pt x="180966" y="15463"/>
                    <a:pt x="178647" y="15242"/>
                    <a:pt x="176328" y="15242"/>
                  </a:cubicBezTo>
                  <a:cubicBezTo>
                    <a:pt x="170035" y="15242"/>
                    <a:pt x="163852" y="16237"/>
                    <a:pt x="157889" y="18445"/>
                  </a:cubicBezTo>
                  <a:cubicBezTo>
                    <a:pt x="143647" y="23637"/>
                    <a:pt x="127747" y="20436"/>
                    <a:pt x="117037" y="9719"/>
                  </a:cubicBezTo>
                  <a:lnTo>
                    <a:pt x="107321" y="0"/>
                  </a:lnTo>
                  <a:lnTo>
                    <a:pt x="0" y="107364"/>
                  </a:lnTo>
                  <a:lnTo>
                    <a:pt x="2760" y="110236"/>
                  </a:lnTo>
                </a:path>
              </a:pathLst>
            </a:custGeom>
            <a:grpFill/>
            <a:ln w="1103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</p:grpSp>
      <p:sp>
        <p:nvSpPr>
          <p:cNvPr id="18" name="Forme libre 1198">
            <a:extLst>
              <a:ext uri="{FF2B5EF4-FFF2-40B4-BE49-F238E27FC236}">
                <a16:creationId xmlns:a16="http://schemas.microsoft.com/office/drawing/2014/main" id="{248B1EE1-B9AF-E6C0-17A2-96AE36213289}"/>
              </a:ext>
            </a:extLst>
          </p:cNvPr>
          <p:cNvSpPr/>
          <p:nvPr/>
        </p:nvSpPr>
        <p:spPr>
          <a:xfrm>
            <a:off x="1495729" y="4102112"/>
            <a:ext cx="283974" cy="385782"/>
          </a:xfrm>
          <a:custGeom>
            <a:avLst/>
            <a:gdLst>
              <a:gd name="connsiteX0" fmla="*/ 25173 w 368997"/>
              <a:gd name="connsiteY0" fmla="*/ 496394 h 501199"/>
              <a:gd name="connsiteX1" fmla="*/ 49686 w 368997"/>
              <a:gd name="connsiteY1" fmla="*/ 469222 h 501199"/>
              <a:gd name="connsiteX2" fmla="*/ 319312 w 368997"/>
              <a:gd name="connsiteY2" fmla="*/ 469222 h 501199"/>
              <a:gd name="connsiteX3" fmla="*/ 343825 w 368997"/>
              <a:gd name="connsiteY3" fmla="*/ 496394 h 501199"/>
              <a:gd name="connsiteX4" fmla="*/ 364691 w 368997"/>
              <a:gd name="connsiteY4" fmla="*/ 496394 h 501199"/>
              <a:gd name="connsiteX5" fmla="*/ 364691 w 368997"/>
              <a:gd name="connsiteY5" fmla="*/ 473198 h 501199"/>
              <a:gd name="connsiteX6" fmla="*/ 293697 w 368997"/>
              <a:gd name="connsiteY6" fmla="*/ 394331 h 501199"/>
              <a:gd name="connsiteX7" fmla="*/ 298114 w 368997"/>
              <a:gd name="connsiteY7" fmla="*/ 390908 h 501199"/>
              <a:gd name="connsiteX8" fmla="*/ 332452 w 368997"/>
              <a:gd name="connsiteY8" fmla="*/ 338660 h 501199"/>
              <a:gd name="connsiteX9" fmla="*/ 356191 w 368997"/>
              <a:gd name="connsiteY9" fmla="*/ 232511 h 501199"/>
              <a:gd name="connsiteX10" fmla="*/ 326600 w 368997"/>
              <a:gd name="connsiteY10" fmla="*/ 74889 h 501199"/>
              <a:gd name="connsiteX11" fmla="*/ 322072 w 368997"/>
              <a:gd name="connsiteY11" fmla="*/ 62628 h 501199"/>
              <a:gd name="connsiteX12" fmla="*/ 289391 w 368997"/>
              <a:gd name="connsiteY12" fmla="*/ 18335 h 501199"/>
              <a:gd name="connsiteX13" fmla="*/ 233191 w 368997"/>
              <a:gd name="connsiteY13" fmla="*/ 0 h 501199"/>
              <a:gd name="connsiteX14" fmla="*/ 135807 w 368997"/>
              <a:gd name="connsiteY14" fmla="*/ 0 h 501199"/>
              <a:gd name="connsiteX15" fmla="*/ 79607 w 368997"/>
              <a:gd name="connsiteY15" fmla="*/ 18335 h 501199"/>
              <a:gd name="connsiteX16" fmla="*/ 46925 w 368997"/>
              <a:gd name="connsiteY16" fmla="*/ 62628 h 501199"/>
              <a:gd name="connsiteX17" fmla="*/ 42398 w 368997"/>
              <a:gd name="connsiteY17" fmla="*/ 74999 h 501199"/>
              <a:gd name="connsiteX18" fmla="*/ 12807 w 368997"/>
              <a:gd name="connsiteY18" fmla="*/ 232622 h 501199"/>
              <a:gd name="connsiteX19" fmla="*/ 36546 w 368997"/>
              <a:gd name="connsiteY19" fmla="*/ 338660 h 501199"/>
              <a:gd name="connsiteX20" fmla="*/ 70884 w 368997"/>
              <a:gd name="connsiteY20" fmla="*/ 390908 h 501199"/>
              <a:gd name="connsiteX21" fmla="*/ 75301 w 368997"/>
              <a:gd name="connsiteY21" fmla="*/ 394221 h 501199"/>
              <a:gd name="connsiteX22" fmla="*/ 4306 w 368997"/>
              <a:gd name="connsiteY22" fmla="*/ 473198 h 501199"/>
              <a:gd name="connsiteX23" fmla="*/ 4306 w 368997"/>
              <a:gd name="connsiteY23" fmla="*/ 496394 h 501199"/>
              <a:gd name="connsiteX24" fmla="*/ 25173 w 368997"/>
              <a:gd name="connsiteY24" fmla="*/ 496394 h 501199"/>
              <a:gd name="connsiteX25" fmla="*/ 79165 w 368997"/>
              <a:gd name="connsiteY25" fmla="*/ 436416 h 501199"/>
              <a:gd name="connsiteX26" fmla="*/ 105222 w 368997"/>
              <a:gd name="connsiteY26" fmla="*/ 407255 h 501199"/>
              <a:gd name="connsiteX27" fmla="*/ 138237 w 368997"/>
              <a:gd name="connsiteY27" fmla="*/ 410238 h 501199"/>
              <a:gd name="connsiteX28" fmla="*/ 230761 w 368997"/>
              <a:gd name="connsiteY28" fmla="*/ 410238 h 501199"/>
              <a:gd name="connsiteX29" fmla="*/ 263665 w 368997"/>
              <a:gd name="connsiteY29" fmla="*/ 407255 h 501199"/>
              <a:gd name="connsiteX30" fmla="*/ 289833 w 368997"/>
              <a:gd name="connsiteY30" fmla="*/ 436416 h 501199"/>
              <a:gd name="connsiteX31" fmla="*/ 79165 w 368997"/>
              <a:gd name="connsiteY31" fmla="*/ 436416 h 501199"/>
              <a:gd name="connsiteX32" fmla="*/ 269958 w 368997"/>
              <a:gd name="connsiteY32" fmla="*/ 365502 h 501199"/>
              <a:gd name="connsiteX33" fmla="*/ 245557 w 368997"/>
              <a:gd name="connsiteY33" fmla="*/ 341092 h 501199"/>
              <a:gd name="connsiteX34" fmla="*/ 269958 w 368997"/>
              <a:gd name="connsiteY34" fmla="*/ 316790 h 501199"/>
              <a:gd name="connsiteX35" fmla="*/ 294359 w 368997"/>
              <a:gd name="connsiteY35" fmla="*/ 341092 h 501199"/>
              <a:gd name="connsiteX36" fmla="*/ 269958 w 368997"/>
              <a:gd name="connsiteY36" fmla="*/ 365502 h 501199"/>
              <a:gd name="connsiteX37" fmla="*/ 49354 w 368997"/>
              <a:gd name="connsiteY37" fmla="*/ 209205 h 501199"/>
              <a:gd name="connsiteX38" fmla="*/ 68566 w 368997"/>
              <a:gd name="connsiteY38" fmla="*/ 78314 h 501199"/>
              <a:gd name="connsiteX39" fmla="*/ 297782 w 368997"/>
              <a:gd name="connsiteY39" fmla="*/ 78314 h 501199"/>
              <a:gd name="connsiteX40" fmla="*/ 318429 w 368997"/>
              <a:gd name="connsiteY40" fmla="*/ 209205 h 501199"/>
              <a:gd name="connsiteX41" fmla="*/ 49354 w 368997"/>
              <a:gd name="connsiteY41" fmla="*/ 209205 h 501199"/>
              <a:gd name="connsiteX42" fmla="*/ 74197 w 368997"/>
              <a:gd name="connsiteY42" fmla="*/ 341092 h 501199"/>
              <a:gd name="connsiteX43" fmla="*/ 98598 w 368997"/>
              <a:gd name="connsiteY43" fmla="*/ 316790 h 501199"/>
              <a:gd name="connsiteX44" fmla="*/ 122889 w 368997"/>
              <a:gd name="connsiteY44" fmla="*/ 341092 h 501199"/>
              <a:gd name="connsiteX45" fmla="*/ 98598 w 368997"/>
              <a:gd name="connsiteY45" fmla="*/ 365502 h 501199"/>
              <a:gd name="connsiteX46" fmla="*/ 74197 w 368997"/>
              <a:gd name="connsiteY46" fmla="*/ 341092 h 5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68997" h="501199">
                <a:moveTo>
                  <a:pt x="25173" y="496394"/>
                </a:moveTo>
                <a:lnTo>
                  <a:pt x="49686" y="469222"/>
                </a:lnTo>
                <a:lnTo>
                  <a:pt x="319312" y="469222"/>
                </a:lnTo>
                <a:lnTo>
                  <a:pt x="343825" y="496394"/>
                </a:lnTo>
                <a:cubicBezTo>
                  <a:pt x="349565" y="502801"/>
                  <a:pt x="358951" y="502801"/>
                  <a:pt x="364691" y="496394"/>
                </a:cubicBezTo>
                <a:cubicBezTo>
                  <a:pt x="370433" y="489988"/>
                  <a:pt x="370433" y="479604"/>
                  <a:pt x="364691" y="473198"/>
                </a:cubicBezTo>
                <a:lnTo>
                  <a:pt x="293697" y="394331"/>
                </a:lnTo>
                <a:cubicBezTo>
                  <a:pt x="295353" y="393227"/>
                  <a:pt x="296899" y="392123"/>
                  <a:pt x="298114" y="390908"/>
                </a:cubicBezTo>
                <a:cubicBezTo>
                  <a:pt x="311252" y="380303"/>
                  <a:pt x="323508" y="363956"/>
                  <a:pt x="332452" y="338660"/>
                </a:cubicBezTo>
                <a:cubicBezTo>
                  <a:pt x="344928" y="303204"/>
                  <a:pt x="353650" y="271503"/>
                  <a:pt x="356191" y="232511"/>
                </a:cubicBezTo>
                <a:cubicBezTo>
                  <a:pt x="359502" y="184463"/>
                  <a:pt x="339739" y="109794"/>
                  <a:pt x="326600" y="74889"/>
                </a:cubicBezTo>
                <a:lnTo>
                  <a:pt x="322072" y="62628"/>
                </a:lnTo>
                <a:cubicBezTo>
                  <a:pt x="319201" y="54786"/>
                  <a:pt x="308492" y="38218"/>
                  <a:pt x="289391" y="18335"/>
                </a:cubicBezTo>
                <a:cubicBezTo>
                  <a:pt x="272939" y="1215"/>
                  <a:pt x="257260" y="0"/>
                  <a:pt x="233191" y="0"/>
                </a:cubicBezTo>
                <a:lnTo>
                  <a:pt x="135807" y="0"/>
                </a:lnTo>
                <a:cubicBezTo>
                  <a:pt x="111737" y="0"/>
                  <a:pt x="95948" y="1215"/>
                  <a:pt x="79607" y="18335"/>
                </a:cubicBezTo>
                <a:cubicBezTo>
                  <a:pt x="60506" y="38107"/>
                  <a:pt x="49796" y="54786"/>
                  <a:pt x="46925" y="62628"/>
                </a:cubicBezTo>
                <a:lnTo>
                  <a:pt x="42398" y="74999"/>
                </a:lnTo>
                <a:cubicBezTo>
                  <a:pt x="29258" y="109794"/>
                  <a:pt x="9495" y="184463"/>
                  <a:pt x="12807" y="232622"/>
                </a:cubicBezTo>
                <a:cubicBezTo>
                  <a:pt x="15237" y="271392"/>
                  <a:pt x="24069" y="303094"/>
                  <a:pt x="36546" y="338660"/>
                </a:cubicBezTo>
                <a:cubicBezTo>
                  <a:pt x="45490" y="363956"/>
                  <a:pt x="57746" y="380303"/>
                  <a:pt x="70884" y="390908"/>
                </a:cubicBezTo>
                <a:cubicBezTo>
                  <a:pt x="72098" y="392012"/>
                  <a:pt x="73644" y="393116"/>
                  <a:pt x="75301" y="394221"/>
                </a:cubicBezTo>
                <a:lnTo>
                  <a:pt x="4306" y="473198"/>
                </a:lnTo>
                <a:cubicBezTo>
                  <a:pt x="-1435" y="479604"/>
                  <a:pt x="-1435" y="489988"/>
                  <a:pt x="4306" y="496394"/>
                </a:cubicBezTo>
                <a:cubicBezTo>
                  <a:pt x="10047" y="502801"/>
                  <a:pt x="19433" y="502801"/>
                  <a:pt x="25173" y="496394"/>
                </a:cubicBezTo>
                <a:moveTo>
                  <a:pt x="79165" y="436416"/>
                </a:moveTo>
                <a:lnTo>
                  <a:pt x="105222" y="407255"/>
                </a:lnTo>
                <a:cubicBezTo>
                  <a:pt x="118030" y="410238"/>
                  <a:pt x="129735" y="410238"/>
                  <a:pt x="138237" y="410238"/>
                </a:cubicBezTo>
                <a:lnTo>
                  <a:pt x="230761" y="410238"/>
                </a:lnTo>
                <a:cubicBezTo>
                  <a:pt x="239263" y="410238"/>
                  <a:pt x="250967" y="410238"/>
                  <a:pt x="263665" y="407255"/>
                </a:cubicBezTo>
                <a:lnTo>
                  <a:pt x="289833" y="436416"/>
                </a:lnTo>
                <a:lnTo>
                  <a:pt x="79165" y="436416"/>
                </a:lnTo>
                <a:close/>
                <a:moveTo>
                  <a:pt x="269958" y="365502"/>
                </a:moveTo>
                <a:cubicBezTo>
                  <a:pt x="256488" y="365502"/>
                  <a:pt x="245557" y="354567"/>
                  <a:pt x="245557" y="341092"/>
                </a:cubicBezTo>
                <a:cubicBezTo>
                  <a:pt x="245557" y="327725"/>
                  <a:pt x="256488" y="316790"/>
                  <a:pt x="269958" y="316790"/>
                </a:cubicBezTo>
                <a:cubicBezTo>
                  <a:pt x="283428" y="316790"/>
                  <a:pt x="294359" y="327725"/>
                  <a:pt x="294359" y="341092"/>
                </a:cubicBezTo>
                <a:cubicBezTo>
                  <a:pt x="294359" y="354567"/>
                  <a:pt x="283428" y="365502"/>
                  <a:pt x="269958" y="365502"/>
                </a:cubicBezTo>
                <a:moveTo>
                  <a:pt x="49354" y="209205"/>
                </a:moveTo>
                <a:cubicBezTo>
                  <a:pt x="34449" y="209205"/>
                  <a:pt x="57856" y="78314"/>
                  <a:pt x="68566" y="78314"/>
                </a:cubicBezTo>
                <a:lnTo>
                  <a:pt x="297782" y="78314"/>
                </a:lnTo>
                <a:cubicBezTo>
                  <a:pt x="309376" y="78314"/>
                  <a:pt x="336648" y="209205"/>
                  <a:pt x="318429" y="209205"/>
                </a:cubicBezTo>
                <a:lnTo>
                  <a:pt x="49354" y="209205"/>
                </a:lnTo>
                <a:close/>
                <a:moveTo>
                  <a:pt x="74197" y="341092"/>
                </a:moveTo>
                <a:cubicBezTo>
                  <a:pt x="74197" y="327725"/>
                  <a:pt x="85128" y="316790"/>
                  <a:pt x="98598" y="316790"/>
                </a:cubicBezTo>
                <a:cubicBezTo>
                  <a:pt x="112068" y="316790"/>
                  <a:pt x="122889" y="327725"/>
                  <a:pt x="122889" y="341092"/>
                </a:cubicBezTo>
                <a:cubicBezTo>
                  <a:pt x="122889" y="354567"/>
                  <a:pt x="112068" y="365502"/>
                  <a:pt x="98598" y="365502"/>
                </a:cubicBezTo>
                <a:cubicBezTo>
                  <a:pt x="85128" y="365502"/>
                  <a:pt x="74197" y="354567"/>
                  <a:pt x="74197" y="341092"/>
                </a:cubicBezTo>
              </a:path>
            </a:pathLst>
          </a:custGeom>
          <a:noFill/>
          <a:ln w="11037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 sz="391"/>
          </a:p>
        </p:txBody>
      </p:sp>
      <p:pic>
        <p:nvPicPr>
          <p:cNvPr id="19" name="Image 18" descr="Une image contenant texte, Graphique, Police, logo&#10;&#10;Le contenu généré par l’IA peut être incorrect.">
            <a:extLst>
              <a:ext uri="{FF2B5EF4-FFF2-40B4-BE49-F238E27FC236}">
                <a16:creationId xmlns:a16="http://schemas.microsoft.com/office/drawing/2014/main" id="{1FAB99D5-F32E-86F1-4C33-624B6F99A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524" y="5742779"/>
            <a:ext cx="1150236" cy="1150236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2C87C898-84BB-4A50-6DAE-4E3FCB47541C}"/>
              </a:ext>
            </a:extLst>
          </p:cNvPr>
          <p:cNvSpPr txBox="1">
            <a:spLocks/>
          </p:cNvSpPr>
          <p:nvPr/>
        </p:nvSpPr>
        <p:spPr>
          <a:xfrm>
            <a:off x="81023" y="577784"/>
            <a:ext cx="4768770" cy="788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>
                <a:solidFill>
                  <a:schemeClr val="bg1"/>
                </a:solidFill>
                <a:latin typeface="Avenir LT Std 65 Medium" panose="020B0603020203020204" pitchFamily="34" charset="0"/>
              </a:rPr>
              <a:t>Nos priorités</a:t>
            </a:r>
          </a:p>
        </p:txBody>
      </p:sp>
      <p:sp>
        <p:nvSpPr>
          <p:cNvPr id="23" name="Espace réservé du texte 11">
            <a:extLst>
              <a:ext uri="{FF2B5EF4-FFF2-40B4-BE49-F238E27FC236}">
                <a16:creationId xmlns:a16="http://schemas.microsoft.com/office/drawing/2014/main" id="{9E74E180-EB03-9838-E6B7-4FF27B82558E}"/>
              </a:ext>
            </a:extLst>
          </p:cNvPr>
          <p:cNvSpPr txBox="1">
            <a:spLocks/>
          </p:cNvSpPr>
          <p:nvPr/>
        </p:nvSpPr>
        <p:spPr>
          <a:xfrm>
            <a:off x="1" y="12984"/>
            <a:ext cx="4138366" cy="1366452"/>
          </a:xfrm>
          <a:custGeom>
            <a:avLst/>
            <a:gdLst>
              <a:gd name="connsiteX0" fmla="*/ 234 w 14679643"/>
              <a:gd name="connsiteY0" fmla="*/ 0 h 12175502"/>
              <a:gd name="connsiteX1" fmla="*/ 14679643 w 14679643"/>
              <a:gd name="connsiteY1" fmla="*/ 4107543 h 12175502"/>
              <a:gd name="connsiteX2" fmla="*/ 14679582 w 14679643"/>
              <a:gd name="connsiteY2" fmla="*/ 7932823 h 12175502"/>
              <a:gd name="connsiteX3" fmla="*/ 0 w 14679643"/>
              <a:gd name="connsiteY3" fmla="*/ 12175502 h 12175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79643" h="12175502">
                <a:moveTo>
                  <a:pt x="234" y="0"/>
                </a:moveTo>
                <a:lnTo>
                  <a:pt x="14679643" y="4107543"/>
                </a:lnTo>
                <a:lnTo>
                  <a:pt x="14679582" y="7932823"/>
                </a:lnTo>
                <a:lnTo>
                  <a:pt x="0" y="12175502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 kern="1200">
                <a:solidFill>
                  <a:srgbClr val="800064"/>
                </a:solidFill>
                <a:latin typeface="Avenir LT Std 35 Light" panose="020B0402020203020204" pitchFamily="34" charset="0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9000" kern="1200">
                <a:solidFill>
                  <a:srgbClr val="800064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9743" lvl="1" indent="0">
              <a:lnSpc>
                <a:spcPct val="100000"/>
              </a:lnSpc>
              <a:spcAft>
                <a:spcPts val="700"/>
              </a:spcAft>
              <a:buNone/>
              <a:defRPr/>
            </a:pPr>
            <a:endParaRPr lang="fr-FR" sz="4400">
              <a:solidFill>
                <a:srgbClr val="00AFB5"/>
              </a:solidFill>
              <a:latin typeface="Avenir LT Std 65 Medium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407B8F6-FAF7-9096-D5E4-FE811B6ABCBC}"/>
              </a:ext>
            </a:extLst>
          </p:cNvPr>
          <p:cNvSpPr txBox="1">
            <a:spLocks/>
          </p:cNvSpPr>
          <p:nvPr/>
        </p:nvSpPr>
        <p:spPr>
          <a:xfrm>
            <a:off x="-1" y="109366"/>
            <a:ext cx="4138365" cy="788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>
                <a:solidFill>
                  <a:schemeClr val="bg1"/>
                </a:solidFill>
                <a:latin typeface="Avenir LT Std 65 Medium" panose="020B0603020203020204" pitchFamily="34" charset="0"/>
              </a:rPr>
              <a:t>Nos priorités</a:t>
            </a: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1BDAF29D-4816-AFE3-1DCA-882E0967868F}"/>
              </a:ext>
            </a:extLst>
          </p:cNvPr>
          <p:cNvSpPr txBox="1">
            <a:spLocks/>
          </p:cNvSpPr>
          <p:nvPr/>
        </p:nvSpPr>
        <p:spPr>
          <a:xfrm>
            <a:off x="3175248" y="5972438"/>
            <a:ext cx="5210041" cy="307777"/>
          </a:xfrm>
          <a:prstGeom prst="rect">
            <a:avLst/>
          </a:prstGeom>
        </p:spPr>
        <p:txBody>
          <a:bodyPr vert="horz" wrap="square" lIns="0" tIns="0" rIns="0" bIns="0" numCol="1" spcCol="216000" rtlCol="0">
            <a:sp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0000"/>
              <a:buFont typeface="Arial" panose="020B0604020202020204" pitchFamily="34" charset="0"/>
              <a:buNone/>
              <a:defRPr sz="3000" b="0" kern="1200">
                <a:solidFill>
                  <a:srgbClr val="800064"/>
                </a:solidFill>
                <a:latin typeface="Avenir LT Std 35 Light" panose="020B04020202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4000" b="0" kern="1200" smtClean="0">
                <a:solidFill>
                  <a:srgbClr val="800064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defRPr/>
            </a:pPr>
            <a:r>
              <a:rPr lang="fr-FR" sz="2000" dirty="0"/>
              <a:t>Enjeux environnementaux</a:t>
            </a:r>
            <a:endParaRPr lang="fr-FR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Forme libre 1043">
            <a:extLst>
              <a:ext uri="{FF2B5EF4-FFF2-40B4-BE49-F238E27FC236}">
                <a16:creationId xmlns:a16="http://schemas.microsoft.com/office/drawing/2014/main" id="{F46D5172-954B-0713-F8DE-6BE407D5C5AE}"/>
              </a:ext>
            </a:extLst>
          </p:cNvPr>
          <p:cNvSpPr/>
          <p:nvPr/>
        </p:nvSpPr>
        <p:spPr>
          <a:xfrm>
            <a:off x="4035947" y="5971849"/>
            <a:ext cx="204834" cy="334197"/>
          </a:xfrm>
          <a:custGeom>
            <a:avLst/>
            <a:gdLst>
              <a:gd name="connsiteX0" fmla="*/ 100145 w 285527"/>
              <a:gd name="connsiteY0" fmla="*/ 382569 h 465854"/>
              <a:gd name="connsiteX1" fmla="*/ 120350 w 285527"/>
              <a:gd name="connsiteY1" fmla="*/ 409411 h 465854"/>
              <a:gd name="connsiteX2" fmla="*/ 120350 w 285527"/>
              <a:gd name="connsiteY2" fmla="*/ 443320 h 465854"/>
              <a:gd name="connsiteX3" fmla="*/ 142764 w 285527"/>
              <a:gd name="connsiteY3" fmla="*/ 465854 h 465854"/>
              <a:gd name="connsiteX4" fmla="*/ 165288 w 285527"/>
              <a:gd name="connsiteY4" fmla="*/ 443320 h 465854"/>
              <a:gd name="connsiteX5" fmla="*/ 165288 w 285527"/>
              <a:gd name="connsiteY5" fmla="*/ 409521 h 465854"/>
              <a:gd name="connsiteX6" fmla="*/ 185604 w 285527"/>
              <a:gd name="connsiteY6" fmla="*/ 382680 h 465854"/>
              <a:gd name="connsiteX7" fmla="*/ 285528 w 285527"/>
              <a:gd name="connsiteY7" fmla="*/ 246597 h 465854"/>
              <a:gd name="connsiteX8" fmla="*/ 266315 w 285527"/>
              <a:gd name="connsiteY8" fmla="*/ 175241 h 465854"/>
              <a:gd name="connsiteX9" fmla="*/ 168049 w 285527"/>
              <a:gd name="connsiteY9" fmla="*/ 13421 h 465854"/>
              <a:gd name="connsiteX10" fmla="*/ 120571 w 285527"/>
              <a:gd name="connsiteY10" fmla="*/ 13090 h 465854"/>
              <a:gd name="connsiteX11" fmla="*/ 19322 w 285527"/>
              <a:gd name="connsiteY11" fmla="*/ 175241 h 465854"/>
              <a:gd name="connsiteX12" fmla="*/ 0 w 285527"/>
              <a:gd name="connsiteY12" fmla="*/ 246706 h 465854"/>
              <a:gd name="connsiteX13" fmla="*/ 100145 w 285527"/>
              <a:gd name="connsiteY13" fmla="*/ 382569 h 465854"/>
              <a:gd name="connsiteX14" fmla="*/ 56863 w 285527"/>
              <a:gd name="connsiteY14" fmla="*/ 230028 h 465854"/>
              <a:gd name="connsiteX15" fmla="*/ 78062 w 285527"/>
              <a:gd name="connsiteY15" fmla="*/ 230028 h 465854"/>
              <a:gd name="connsiteX16" fmla="*/ 127748 w 285527"/>
              <a:gd name="connsiteY16" fmla="*/ 279734 h 465854"/>
              <a:gd name="connsiteX17" fmla="*/ 127748 w 285527"/>
              <a:gd name="connsiteY17" fmla="*/ 225057 h 465854"/>
              <a:gd name="connsiteX18" fmla="*/ 92747 w 285527"/>
              <a:gd name="connsiteY18" fmla="*/ 190042 h 465854"/>
              <a:gd name="connsiteX19" fmla="*/ 92747 w 285527"/>
              <a:gd name="connsiteY19" fmla="*/ 168835 h 465854"/>
              <a:gd name="connsiteX20" fmla="*/ 113946 w 285527"/>
              <a:gd name="connsiteY20" fmla="*/ 168835 h 465854"/>
              <a:gd name="connsiteX21" fmla="*/ 127748 w 285527"/>
              <a:gd name="connsiteY21" fmla="*/ 182752 h 465854"/>
              <a:gd name="connsiteX22" fmla="*/ 127748 w 285527"/>
              <a:gd name="connsiteY22" fmla="*/ 111287 h 465854"/>
              <a:gd name="connsiteX23" fmla="*/ 142764 w 285527"/>
              <a:gd name="connsiteY23" fmla="*/ 96374 h 465854"/>
              <a:gd name="connsiteX24" fmla="*/ 157780 w 285527"/>
              <a:gd name="connsiteY24" fmla="*/ 111287 h 465854"/>
              <a:gd name="connsiteX25" fmla="*/ 157780 w 285527"/>
              <a:gd name="connsiteY25" fmla="*/ 182752 h 465854"/>
              <a:gd name="connsiteX26" fmla="*/ 171581 w 285527"/>
              <a:gd name="connsiteY26" fmla="*/ 168835 h 465854"/>
              <a:gd name="connsiteX27" fmla="*/ 192781 w 285527"/>
              <a:gd name="connsiteY27" fmla="*/ 168835 h 465854"/>
              <a:gd name="connsiteX28" fmla="*/ 192781 w 285527"/>
              <a:gd name="connsiteY28" fmla="*/ 190042 h 465854"/>
              <a:gd name="connsiteX29" fmla="*/ 157780 w 285527"/>
              <a:gd name="connsiteY29" fmla="*/ 225057 h 465854"/>
              <a:gd name="connsiteX30" fmla="*/ 157780 w 285527"/>
              <a:gd name="connsiteY30" fmla="*/ 279734 h 465854"/>
              <a:gd name="connsiteX31" fmla="*/ 207465 w 285527"/>
              <a:gd name="connsiteY31" fmla="*/ 230028 h 465854"/>
              <a:gd name="connsiteX32" fmla="*/ 228665 w 285527"/>
              <a:gd name="connsiteY32" fmla="*/ 230028 h 465854"/>
              <a:gd name="connsiteX33" fmla="*/ 228665 w 285527"/>
              <a:gd name="connsiteY33" fmla="*/ 251235 h 465854"/>
              <a:gd name="connsiteX34" fmla="*/ 157780 w 285527"/>
              <a:gd name="connsiteY34" fmla="*/ 322149 h 465854"/>
              <a:gd name="connsiteX35" fmla="*/ 157780 w 285527"/>
              <a:gd name="connsiteY35" fmla="*/ 345898 h 465854"/>
              <a:gd name="connsiteX36" fmla="*/ 142764 w 285527"/>
              <a:gd name="connsiteY36" fmla="*/ 360920 h 465854"/>
              <a:gd name="connsiteX37" fmla="*/ 127748 w 285527"/>
              <a:gd name="connsiteY37" fmla="*/ 345898 h 465854"/>
              <a:gd name="connsiteX38" fmla="*/ 127748 w 285527"/>
              <a:gd name="connsiteY38" fmla="*/ 322149 h 465854"/>
              <a:gd name="connsiteX39" fmla="*/ 56863 w 285527"/>
              <a:gd name="connsiteY39" fmla="*/ 251235 h 465854"/>
              <a:gd name="connsiteX40" fmla="*/ 56863 w 285527"/>
              <a:gd name="connsiteY40" fmla="*/ 230028 h 46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85527" h="465854">
                <a:moveTo>
                  <a:pt x="100145" y="382569"/>
                </a:moveTo>
                <a:cubicBezTo>
                  <a:pt x="111958" y="386324"/>
                  <a:pt x="120350" y="396929"/>
                  <a:pt x="120350" y="409411"/>
                </a:cubicBezTo>
                <a:lnTo>
                  <a:pt x="120350" y="443320"/>
                </a:lnTo>
                <a:cubicBezTo>
                  <a:pt x="120350" y="455691"/>
                  <a:pt x="130398" y="465854"/>
                  <a:pt x="142764" y="465854"/>
                </a:cubicBezTo>
                <a:cubicBezTo>
                  <a:pt x="155130" y="465854"/>
                  <a:pt x="165288" y="455691"/>
                  <a:pt x="165288" y="443320"/>
                </a:cubicBezTo>
                <a:lnTo>
                  <a:pt x="165288" y="409521"/>
                </a:lnTo>
                <a:cubicBezTo>
                  <a:pt x="165288" y="397039"/>
                  <a:pt x="173680" y="386435"/>
                  <a:pt x="185604" y="382680"/>
                </a:cubicBezTo>
                <a:cubicBezTo>
                  <a:pt x="243460" y="364564"/>
                  <a:pt x="285528" y="310551"/>
                  <a:pt x="285528" y="246597"/>
                </a:cubicBezTo>
                <a:cubicBezTo>
                  <a:pt x="285528" y="220638"/>
                  <a:pt x="278461" y="196228"/>
                  <a:pt x="266315" y="175241"/>
                </a:cubicBezTo>
                <a:lnTo>
                  <a:pt x="168049" y="13421"/>
                </a:lnTo>
                <a:cubicBezTo>
                  <a:pt x="157229" y="-4363"/>
                  <a:pt x="131612" y="-4473"/>
                  <a:pt x="120571" y="13090"/>
                </a:cubicBezTo>
                <a:lnTo>
                  <a:pt x="19322" y="175241"/>
                </a:lnTo>
                <a:cubicBezTo>
                  <a:pt x="7067" y="196228"/>
                  <a:pt x="0" y="220638"/>
                  <a:pt x="0" y="246706"/>
                </a:cubicBezTo>
                <a:cubicBezTo>
                  <a:pt x="0" y="309446"/>
                  <a:pt x="42620" y="364122"/>
                  <a:pt x="100145" y="382569"/>
                </a:cubicBezTo>
                <a:moveTo>
                  <a:pt x="56863" y="230028"/>
                </a:moveTo>
                <a:cubicBezTo>
                  <a:pt x="62715" y="224174"/>
                  <a:pt x="72210" y="224174"/>
                  <a:pt x="78062" y="230028"/>
                </a:cubicBezTo>
                <a:lnTo>
                  <a:pt x="127748" y="279734"/>
                </a:lnTo>
                <a:lnTo>
                  <a:pt x="127748" y="225057"/>
                </a:lnTo>
                <a:lnTo>
                  <a:pt x="92747" y="190042"/>
                </a:lnTo>
                <a:cubicBezTo>
                  <a:pt x="86895" y="184188"/>
                  <a:pt x="86895" y="174689"/>
                  <a:pt x="92747" y="168835"/>
                </a:cubicBezTo>
                <a:cubicBezTo>
                  <a:pt x="98599" y="162980"/>
                  <a:pt x="108094" y="162980"/>
                  <a:pt x="113946" y="168835"/>
                </a:cubicBezTo>
                <a:lnTo>
                  <a:pt x="127748" y="182752"/>
                </a:lnTo>
                <a:lnTo>
                  <a:pt x="127748" y="111287"/>
                </a:lnTo>
                <a:cubicBezTo>
                  <a:pt x="127748" y="103003"/>
                  <a:pt x="134483" y="96374"/>
                  <a:pt x="142764" y="96374"/>
                </a:cubicBezTo>
                <a:cubicBezTo>
                  <a:pt x="151045" y="96374"/>
                  <a:pt x="157780" y="103003"/>
                  <a:pt x="157780" y="111287"/>
                </a:cubicBezTo>
                <a:lnTo>
                  <a:pt x="157780" y="182752"/>
                </a:lnTo>
                <a:lnTo>
                  <a:pt x="171581" y="168835"/>
                </a:lnTo>
                <a:cubicBezTo>
                  <a:pt x="177434" y="162980"/>
                  <a:pt x="186929" y="162980"/>
                  <a:pt x="192781" y="168835"/>
                </a:cubicBezTo>
                <a:cubicBezTo>
                  <a:pt x="198633" y="174689"/>
                  <a:pt x="198633" y="184188"/>
                  <a:pt x="192781" y="190042"/>
                </a:cubicBezTo>
                <a:lnTo>
                  <a:pt x="157780" y="225057"/>
                </a:lnTo>
                <a:lnTo>
                  <a:pt x="157780" y="279734"/>
                </a:lnTo>
                <a:lnTo>
                  <a:pt x="207465" y="230028"/>
                </a:lnTo>
                <a:cubicBezTo>
                  <a:pt x="213318" y="224174"/>
                  <a:pt x="222813" y="224174"/>
                  <a:pt x="228665" y="230028"/>
                </a:cubicBezTo>
                <a:cubicBezTo>
                  <a:pt x="234517" y="235882"/>
                  <a:pt x="234517" y="245381"/>
                  <a:pt x="228665" y="251235"/>
                </a:cubicBezTo>
                <a:lnTo>
                  <a:pt x="157780" y="322149"/>
                </a:lnTo>
                <a:lnTo>
                  <a:pt x="157780" y="345898"/>
                </a:lnTo>
                <a:cubicBezTo>
                  <a:pt x="157780" y="354182"/>
                  <a:pt x="151045" y="360920"/>
                  <a:pt x="142764" y="360920"/>
                </a:cubicBezTo>
                <a:cubicBezTo>
                  <a:pt x="134483" y="360920"/>
                  <a:pt x="127748" y="354182"/>
                  <a:pt x="127748" y="345898"/>
                </a:cubicBezTo>
                <a:lnTo>
                  <a:pt x="127748" y="322149"/>
                </a:lnTo>
                <a:lnTo>
                  <a:pt x="56863" y="251235"/>
                </a:lnTo>
                <a:cubicBezTo>
                  <a:pt x="51011" y="245381"/>
                  <a:pt x="51011" y="235882"/>
                  <a:pt x="56863" y="230028"/>
                </a:cubicBezTo>
              </a:path>
            </a:pathLst>
          </a:custGeom>
          <a:noFill/>
          <a:ln w="11037" cap="flat">
            <a:solidFill>
              <a:srgbClr val="800064"/>
            </a:solidFill>
            <a:prstDash val="solid"/>
            <a:miter/>
          </a:ln>
        </p:spPr>
        <p:txBody>
          <a:bodyPr rtlCol="0" anchor="ctr"/>
          <a:lstStyle/>
          <a:p>
            <a:endParaRPr lang="fr-FR" sz="391"/>
          </a:p>
        </p:txBody>
      </p:sp>
      <p:sp>
        <p:nvSpPr>
          <p:cNvPr id="25" name="Forme libre 1045">
            <a:extLst>
              <a:ext uri="{FF2B5EF4-FFF2-40B4-BE49-F238E27FC236}">
                <a16:creationId xmlns:a16="http://schemas.microsoft.com/office/drawing/2014/main" id="{0AB00FEE-F2B2-382E-CB68-FCAEB3241A32}"/>
              </a:ext>
            </a:extLst>
          </p:cNvPr>
          <p:cNvSpPr/>
          <p:nvPr/>
        </p:nvSpPr>
        <p:spPr>
          <a:xfrm>
            <a:off x="7315951" y="5970768"/>
            <a:ext cx="307725" cy="307776"/>
          </a:xfrm>
          <a:custGeom>
            <a:avLst/>
            <a:gdLst>
              <a:gd name="connsiteX0" fmla="*/ 232970 w 465940"/>
              <a:gd name="connsiteY0" fmla="*/ 466019 h 466018"/>
              <a:gd name="connsiteX1" fmla="*/ 465940 w 465940"/>
              <a:gd name="connsiteY1" fmla="*/ 233065 h 466018"/>
              <a:gd name="connsiteX2" fmla="*/ 232970 w 465940"/>
              <a:gd name="connsiteY2" fmla="*/ 0 h 466018"/>
              <a:gd name="connsiteX3" fmla="*/ 0 w 465940"/>
              <a:gd name="connsiteY3" fmla="*/ 233065 h 466018"/>
              <a:gd name="connsiteX4" fmla="*/ 232970 w 465940"/>
              <a:gd name="connsiteY4" fmla="*/ 466019 h 466018"/>
              <a:gd name="connsiteX5" fmla="*/ 114719 w 465940"/>
              <a:gd name="connsiteY5" fmla="*/ 95104 h 466018"/>
              <a:gd name="connsiteX6" fmla="*/ 140113 w 465940"/>
              <a:gd name="connsiteY6" fmla="*/ 92232 h 466018"/>
              <a:gd name="connsiteX7" fmla="*/ 159988 w 465940"/>
              <a:gd name="connsiteY7" fmla="*/ 107144 h 466018"/>
              <a:gd name="connsiteX8" fmla="*/ 179089 w 465940"/>
              <a:gd name="connsiteY8" fmla="*/ 104934 h 466018"/>
              <a:gd name="connsiteX9" fmla="*/ 244232 w 465940"/>
              <a:gd name="connsiteY9" fmla="*/ 30486 h 466018"/>
              <a:gd name="connsiteX10" fmla="*/ 367562 w 465940"/>
              <a:gd name="connsiteY10" fmla="*/ 81407 h 466018"/>
              <a:gd name="connsiteX11" fmla="*/ 327263 w 465940"/>
              <a:gd name="connsiteY11" fmla="*/ 82070 h 466018"/>
              <a:gd name="connsiteX12" fmla="*/ 310259 w 465940"/>
              <a:gd name="connsiteY12" fmla="*/ 88587 h 466018"/>
              <a:gd name="connsiteX13" fmla="*/ 303524 w 465940"/>
              <a:gd name="connsiteY13" fmla="*/ 94331 h 466018"/>
              <a:gd name="connsiteX14" fmla="*/ 308934 w 465940"/>
              <a:gd name="connsiteY14" fmla="*/ 126584 h 466018"/>
              <a:gd name="connsiteX15" fmla="*/ 318429 w 465940"/>
              <a:gd name="connsiteY15" fmla="*/ 137409 h 466018"/>
              <a:gd name="connsiteX16" fmla="*/ 304296 w 465940"/>
              <a:gd name="connsiteY16" fmla="*/ 151547 h 466018"/>
              <a:gd name="connsiteX17" fmla="*/ 279013 w 465940"/>
              <a:gd name="connsiteY17" fmla="*/ 148454 h 466018"/>
              <a:gd name="connsiteX18" fmla="*/ 249642 w 465940"/>
              <a:gd name="connsiteY18" fmla="*/ 167122 h 466018"/>
              <a:gd name="connsiteX19" fmla="*/ 279123 w 465940"/>
              <a:gd name="connsiteY19" fmla="*/ 199486 h 466018"/>
              <a:gd name="connsiteX20" fmla="*/ 318650 w 465940"/>
              <a:gd name="connsiteY20" fmla="*/ 192417 h 466018"/>
              <a:gd name="connsiteX21" fmla="*/ 344486 w 465940"/>
              <a:gd name="connsiteY21" fmla="*/ 215391 h 466018"/>
              <a:gd name="connsiteX22" fmla="*/ 324833 w 465940"/>
              <a:gd name="connsiteY22" fmla="*/ 233728 h 466018"/>
              <a:gd name="connsiteX23" fmla="*/ 261456 w 465940"/>
              <a:gd name="connsiteY23" fmla="*/ 237483 h 466018"/>
              <a:gd name="connsiteX24" fmla="*/ 232528 w 465940"/>
              <a:gd name="connsiteY24" fmla="*/ 262446 h 466018"/>
              <a:gd name="connsiteX25" fmla="*/ 261456 w 465940"/>
              <a:gd name="connsiteY25" fmla="*/ 295915 h 466018"/>
              <a:gd name="connsiteX26" fmla="*/ 262451 w 465940"/>
              <a:gd name="connsiteY26" fmla="*/ 295915 h 466018"/>
              <a:gd name="connsiteX27" fmla="*/ 291600 w 465940"/>
              <a:gd name="connsiteY27" fmla="*/ 325186 h 466018"/>
              <a:gd name="connsiteX28" fmla="*/ 291600 w 465940"/>
              <a:gd name="connsiteY28" fmla="*/ 347277 h 466018"/>
              <a:gd name="connsiteX29" fmla="*/ 332341 w 465940"/>
              <a:gd name="connsiteY29" fmla="*/ 370363 h 466018"/>
              <a:gd name="connsiteX30" fmla="*/ 374739 w 465940"/>
              <a:gd name="connsiteY30" fmla="*/ 313920 h 466018"/>
              <a:gd name="connsiteX31" fmla="*/ 379267 w 465940"/>
              <a:gd name="connsiteY31" fmla="*/ 296136 h 466018"/>
              <a:gd name="connsiteX32" fmla="*/ 381916 w 465940"/>
              <a:gd name="connsiteY32" fmla="*/ 281113 h 466018"/>
              <a:gd name="connsiteX33" fmla="*/ 429394 w 465940"/>
              <a:gd name="connsiteY33" fmla="*/ 266423 h 466018"/>
              <a:gd name="connsiteX34" fmla="*/ 432376 w 465940"/>
              <a:gd name="connsiteY34" fmla="*/ 270068 h 466018"/>
              <a:gd name="connsiteX35" fmla="*/ 232970 w 465940"/>
              <a:gd name="connsiteY35" fmla="*/ 436085 h 466018"/>
              <a:gd name="connsiteX36" fmla="*/ 161865 w 465940"/>
              <a:gd name="connsiteY36" fmla="*/ 422941 h 466018"/>
              <a:gd name="connsiteX37" fmla="*/ 187370 w 465940"/>
              <a:gd name="connsiteY37" fmla="*/ 357550 h 466018"/>
              <a:gd name="connsiteX38" fmla="*/ 170146 w 465940"/>
              <a:gd name="connsiteY38" fmla="*/ 299229 h 466018"/>
              <a:gd name="connsiteX39" fmla="*/ 136470 w 465940"/>
              <a:gd name="connsiteY39" fmla="*/ 274928 h 466018"/>
              <a:gd name="connsiteX40" fmla="*/ 124104 w 465940"/>
              <a:gd name="connsiteY40" fmla="*/ 217601 h 466018"/>
              <a:gd name="connsiteX41" fmla="*/ 135807 w 465940"/>
              <a:gd name="connsiteY41" fmla="*/ 197387 h 466018"/>
              <a:gd name="connsiteX42" fmla="*/ 136138 w 465940"/>
              <a:gd name="connsiteY42" fmla="*/ 196945 h 466018"/>
              <a:gd name="connsiteX43" fmla="*/ 120680 w 465940"/>
              <a:gd name="connsiteY43" fmla="*/ 124485 h 466018"/>
              <a:gd name="connsiteX44" fmla="*/ 117147 w 465940"/>
              <a:gd name="connsiteY44" fmla="*/ 121613 h 466018"/>
              <a:gd name="connsiteX45" fmla="*/ 114719 w 465940"/>
              <a:gd name="connsiteY45" fmla="*/ 95104 h 466018"/>
              <a:gd name="connsiteX46" fmla="*/ 30142 w 465940"/>
              <a:gd name="connsiteY46" fmla="*/ 229751 h 466018"/>
              <a:gd name="connsiteX47" fmla="*/ 67572 w 465940"/>
              <a:gd name="connsiteY47" fmla="*/ 246872 h 466018"/>
              <a:gd name="connsiteX48" fmla="*/ 88330 w 465940"/>
              <a:gd name="connsiteY48" fmla="*/ 310053 h 466018"/>
              <a:gd name="connsiteX49" fmla="*/ 88219 w 465940"/>
              <a:gd name="connsiteY49" fmla="*/ 348493 h 466018"/>
              <a:gd name="connsiteX50" fmla="*/ 108645 w 465940"/>
              <a:gd name="connsiteY50" fmla="*/ 393228 h 466018"/>
              <a:gd name="connsiteX51" fmla="*/ 30032 w 465940"/>
              <a:gd name="connsiteY51" fmla="*/ 233065 h 466018"/>
              <a:gd name="connsiteX52" fmla="*/ 30142 w 465940"/>
              <a:gd name="connsiteY52" fmla="*/ 229751 h 46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65940" h="466018">
                <a:moveTo>
                  <a:pt x="232970" y="466019"/>
                </a:moveTo>
                <a:cubicBezTo>
                  <a:pt x="361380" y="466019"/>
                  <a:pt x="465940" y="361527"/>
                  <a:pt x="465940" y="233065"/>
                </a:cubicBezTo>
                <a:cubicBezTo>
                  <a:pt x="465940" y="104493"/>
                  <a:pt x="361380" y="0"/>
                  <a:pt x="232970" y="0"/>
                </a:cubicBezTo>
                <a:cubicBezTo>
                  <a:pt x="104560" y="0"/>
                  <a:pt x="0" y="104493"/>
                  <a:pt x="0" y="233065"/>
                </a:cubicBezTo>
                <a:cubicBezTo>
                  <a:pt x="0" y="361527"/>
                  <a:pt x="104560" y="466019"/>
                  <a:pt x="232970" y="466019"/>
                </a:cubicBezTo>
                <a:moveTo>
                  <a:pt x="114719" y="95104"/>
                </a:moveTo>
                <a:cubicBezTo>
                  <a:pt x="121122" y="87483"/>
                  <a:pt x="132274" y="86268"/>
                  <a:pt x="140113" y="92232"/>
                </a:cubicBezTo>
                <a:lnTo>
                  <a:pt x="159988" y="107144"/>
                </a:lnTo>
                <a:cubicBezTo>
                  <a:pt x="166391" y="110789"/>
                  <a:pt x="174231" y="110457"/>
                  <a:pt x="179089" y="104934"/>
                </a:cubicBezTo>
                <a:lnTo>
                  <a:pt x="244232" y="30486"/>
                </a:lnTo>
                <a:cubicBezTo>
                  <a:pt x="291379" y="33137"/>
                  <a:pt x="334329" y="51804"/>
                  <a:pt x="367562" y="81407"/>
                </a:cubicBezTo>
                <a:lnTo>
                  <a:pt x="327263" y="82070"/>
                </a:lnTo>
                <a:cubicBezTo>
                  <a:pt x="321079" y="82180"/>
                  <a:pt x="315007" y="84500"/>
                  <a:pt x="310259" y="88587"/>
                </a:cubicBezTo>
                <a:lnTo>
                  <a:pt x="303524" y="94331"/>
                </a:lnTo>
                <a:cubicBezTo>
                  <a:pt x="292704" y="103719"/>
                  <a:pt x="295574" y="121172"/>
                  <a:pt x="308934" y="126584"/>
                </a:cubicBezTo>
                <a:cubicBezTo>
                  <a:pt x="314012" y="127799"/>
                  <a:pt x="317877" y="132217"/>
                  <a:pt x="318429" y="137409"/>
                </a:cubicBezTo>
                <a:cubicBezTo>
                  <a:pt x="319423" y="145693"/>
                  <a:pt x="312466" y="152652"/>
                  <a:pt x="304296" y="151547"/>
                </a:cubicBezTo>
                <a:lnTo>
                  <a:pt x="279013" y="148454"/>
                </a:lnTo>
                <a:cubicBezTo>
                  <a:pt x="266094" y="146908"/>
                  <a:pt x="252955" y="154530"/>
                  <a:pt x="249642" y="167122"/>
                </a:cubicBezTo>
                <a:cubicBezTo>
                  <a:pt x="244564" y="185899"/>
                  <a:pt x="260684" y="202800"/>
                  <a:pt x="279123" y="199486"/>
                </a:cubicBezTo>
                <a:lnTo>
                  <a:pt x="318650" y="192417"/>
                </a:lnTo>
                <a:cubicBezTo>
                  <a:pt x="333777" y="189766"/>
                  <a:pt x="346474" y="200149"/>
                  <a:pt x="344486" y="215391"/>
                </a:cubicBezTo>
                <a:cubicBezTo>
                  <a:pt x="343051" y="225774"/>
                  <a:pt x="334659" y="233175"/>
                  <a:pt x="324833" y="233728"/>
                </a:cubicBezTo>
                <a:lnTo>
                  <a:pt x="261456" y="237483"/>
                </a:lnTo>
                <a:cubicBezTo>
                  <a:pt x="247324" y="238256"/>
                  <a:pt x="234516" y="248419"/>
                  <a:pt x="232528" y="262446"/>
                </a:cubicBezTo>
                <a:cubicBezTo>
                  <a:pt x="229989" y="280451"/>
                  <a:pt x="243901" y="295915"/>
                  <a:pt x="261456" y="295915"/>
                </a:cubicBezTo>
                <a:lnTo>
                  <a:pt x="262451" y="295915"/>
                </a:lnTo>
                <a:cubicBezTo>
                  <a:pt x="278570" y="295915"/>
                  <a:pt x="291600" y="309059"/>
                  <a:pt x="291600" y="325186"/>
                </a:cubicBezTo>
                <a:lnTo>
                  <a:pt x="291600" y="347277"/>
                </a:lnTo>
                <a:cubicBezTo>
                  <a:pt x="291600" y="368154"/>
                  <a:pt x="314344" y="381077"/>
                  <a:pt x="332341" y="370363"/>
                </a:cubicBezTo>
                <a:cubicBezTo>
                  <a:pt x="353320" y="357881"/>
                  <a:pt x="368557" y="337558"/>
                  <a:pt x="374739" y="313920"/>
                </a:cubicBezTo>
                <a:lnTo>
                  <a:pt x="379267" y="296136"/>
                </a:lnTo>
                <a:cubicBezTo>
                  <a:pt x="380591" y="291165"/>
                  <a:pt x="381474" y="286195"/>
                  <a:pt x="381916" y="281113"/>
                </a:cubicBezTo>
                <a:cubicBezTo>
                  <a:pt x="384015" y="257144"/>
                  <a:pt x="414157" y="247866"/>
                  <a:pt x="429394" y="266423"/>
                </a:cubicBezTo>
                <a:lnTo>
                  <a:pt x="432376" y="270068"/>
                </a:lnTo>
                <a:cubicBezTo>
                  <a:pt x="414930" y="364399"/>
                  <a:pt x="332231" y="436085"/>
                  <a:pt x="232970" y="436085"/>
                </a:cubicBezTo>
                <a:cubicBezTo>
                  <a:pt x="207906" y="436085"/>
                  <a:pt x="184057" y="431335"/>
                  <a:pt x="161865" y="422941"/>
                </a:cubicBezTo>
                <a:lnTo>
                  <a:pt x="187370" y="357550"/>
                </a:lnTo>
                <a:cubicBezTo>
                  <a:pt x="195651" y="336453"/>
                  <a:pt x="188584" y="312373"/>
                  <a:pt x="170146" y="299229"/>
                </a:cubicBezTo>
                <a:lnTo>
                  <a:pt x="136470" y="274928"/>
                </a:lnTo>
                <a:cubicBezTo>
                  <a:pt x="118251" y="261894"/>
                  <a:pt x="112952" y="237041"/>
                  <a:pt x="124104" y="217601"/>
                </a:cubicBezTo>
                <a:lnTo>
                  <a:pt x="135807" y="197387"/>
                </a:lnTo>
                <a:cubicBezTo>
                  <a:pt x="135917" y="197277"/>
                  <a:pt x="136028" y="197166"/>
                  <a:pt x="136138" y="196945"/>
                </a:cubicBezTo>
                <a:cubicBezTo>
                  <a:pt x="149829" y="172866"/>
                  <a:pt x="142211" y="142048"/>
                  <a:pt x="120680" y="124485"/>
                </a:cubicBezTo>
                <a:lnTo>
                  <a:pt x="117147" y="121613"/>
                </a:lnTo>
                <a:cubicBezTo>
                  <a:pt x="109088" y="114986"/>
                  <a:pt x="107984" y="103057"/>
                  <a:pt x="114719" y="95104"/>
                </a:cubicBezTo>
                <a:moveTo>
                  <a:pt x="30142" y="229751"/>
                </a:moveTo>
                <a:lnTo>
                  <a:pt x="67572" y="246872"/>
                </a:lnTo>
                <a:cubicBezTo>
                  <a:pt x="91642" y="257918"/>
                  <a:pt x="99371" y="286084"/>
                  <a:pt x="88330" y="310053"/>
                </a:cubicBezTo>
                <a:cubicBezTo>
                  <a:pt x="82699" y="322204"/>
                  <a:pt x="82588" y="336231"/>
                  <a:pt x="88219" y="348493"/>
                </a:cubicBezTo>
                <a:lnTo>
                  <a:pt x="108645" y="393228"/>
                </a:lnTo>
                <a:cubicBezTo>
                  <a:pt x="60948" y="356004"/>
                  <a:pt x="30032" y="298124"/>
                  <a:pt x="30032" y="233065"/>
                </a:cubicBezTo>
                <a:cubicBezTo>
                  <a:pt x="30032" y="231960"/>
                  <a:pt x="30142" y="230856"/>
                  <a:pt x="30142" y="229751"/>
                </a:cubicBezTo>
              </a:path>
            </a:pathLst>
          </a:custGeom>
          <a:noFill/>
          <a:ln w="11037" cap="flat">
            <a:solidFill>
              <a:srgbClr val="800064"/>
            </a:solidFill>
            <a:prstDash val="solid"/>
            <a:miter/>
          </a:ln>
        </p:spPr>
        <p:txBody>
          <a:bodyPr rtlCol="0" anchor="ctr"/>
          <a:lstStyle/>
          <a:p>
            <a:endParaRPr lang="fr-FR" sz="391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4357D57D-7D73-07ED-D558-141F29BD591B}"/>
              </a:ext>
            </a:extLst>
          </p:cNvPr>
          <p:cNvSpPr/>
          <p:nvPr/>
        </p:nvSpPr>
        <p:spPr>
          <a:xfrm>
            <a:off x="497384" y="5609977"/>
            <a:ext cx="11337736" cy="361872"/>
          </a:xfrm>
          <a:prstGeom prst="rightArrow">
            <a:avLst/>
          </a:prstGeom>
          <a:solidFill>
            <a:srgbClr val="BD5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72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120316" y="1134720"/>
            <a:ext cx="11795324" cy="2386080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3" name="ZoneTexte 5"/>
          <p:cNvSpPr/>
          <p:nvPr/>
        </p:nvSpPr>
        <p:spPr>
          <a:xfrm>
            <a:off x="3267360" y="1206992"/>
            <a:ext cx="864828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3000" b="1" spc="-1" dirty="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r>
              <a:rPr lang="fr-FR" sz="3000" b="1" spc="-1" baseline="30000" dirty="0">
                <a:solidFill>
                  <a:srgbClr val="FFFFFF"/>
                </a:solidFill>
                <a:latin typeface="Calibri"/>
                <a:ea typeface="DejaVu Sans"/>
              </a:rPr>
              <a:t>ème</a:t>
            </a:r>
            <a:r>
              <a:rPr lang="fr-FR" sz="3000" b="1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30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Conférence Régionale de la Logistique</a:t>
            </a:r>
            <a:endParaRPr lang="fr-FR" sz="3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30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OCCITANIE , Intervention de Paul JOHO , Directeur des Transports, Direction Régionale de l’Environnement , de l’Aménagement et du Logement </a:t>
            </a:r>
            <a:endParaRPr lang="fr-FR" sz="3000" spc="-1" dirty="0">
              <a:latin typeface="Arial"/>
              <a:ea typeface="DejaVu Sans"/>
            </a:endParaRPr>
          </a:p>
        </p:txBody>
      </p:sp>
      <p:sp>
        <p:nvSpPr>
          <p:cNvPr id="84" name="Rectangle 6"/>
          <p:cNvSpPr/>
          <p:nvPr/>
        </p:nvSpPr>
        <p:spPr>
          <a:xfrm>
            <a:off x="639000" y="1311120"/>
            <a:ext cx="2341800" cy="198936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85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80" y="1531800"/>
            <a:ext cx="1093680" cy="60012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2" descr="Résultat d’images pour Logo Région Occitani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76360" y="3842640"/>
            <a:ext cx="1468080" cy="1437480"/>
          </a:xfrm>
          <a:prstGeom prst="rect">
            <a:avLst/>
          </a:prstGeom>
          <a:ln w="0">
            <a:noFill/>
          </a:ln>
        </p:spPr>
      </p:pic>
      <p:pic>
        <p:nvPicPr>
          <p:cNvPr id="87" name="Image 9"/>
          <p:cNvPicPr/>
          <p:nvPr/>
        </p:nvPicPr>
        <p:blipFill>
          <a:blip r:embed="rId4"/>
          <a:stretch/>
        </p:blipFill>
        <p:spPr>
          <a:xfrm>
            <a:off x="4007880" y="3849120"/>
            <a:ext cx="2138400" cy="1424160"/>
          </a:xfrm>
          <a:prstGeom prst="rect">
            <a:avLst/>
          </a:prstGeom>
          <a:ln w="0">
            <a:noFill/>
          </a:ln>
        </p:spPr>
      </p:pic>
      <p:pic>
        <p:nvPicPr>
          <p:cNvPr id="88" name="Graphique 11" descr="Entrepôt avec un remplissage uni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81680" y="2554200"/>
            <a:ext cx="775800" cy="775800"/>
          </a:xfrm>
          <a:prstGeom prst="rect">
            <a:avLst/>
          </a:prstGeom>
          <a:ln w="0">
            <a:noFill/>
          </a:ln>
        </p:spPr>
      </p:pic>
      <p:pic>
        <p:nvPicPr>
          <p:cNvPr id="89" name="Graphique 13" descr="Informatique hébergé avec un remplissage uni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892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0" name="Graphique 15" descr="Fret avec un remplissage uni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1400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1" name="Image 1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5160" y="1541160"/>
            <a:ext cx="600120" cy="600120"/>
          </a:xfrm>
          <a:prstGeom prst="rect">
            <a:avLst/>
          </a:prstGeom>
          <a:ln w="7739">
            <a:noFill/>
          </a:ln>
        </p:spPr>
      </p:pic>
      <p:pic>
        <p:nvPicPr>
          <p:cNvPr id="92" name="Image 1"/>
          <p:cNvPicPr/>
          <p:nvPr/>
        </p:nvPicPr>
        <p:blipFill>
          <a:blip r:embed="rId9"/>
          <a:stretch/>
        </p:blipFill>
        <p:spPr>
          <a:xfrm>
            <a:off x="547560" y="3786840"/>
            <a:ext cx="1665360" cy="15487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27753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771C-F197-9CDA-A630-6372BAD2B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1500FB10-7B0C-7C87-22FD-DD07D87A0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671" y="3803642"/>
            <a:ext cx="511475" cy="5845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0CA665-A53C-6BAA-DD0F-C29E1C350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5" y="641841"/>
            <a:ext cx="7028396" cy="4783016"/>
          </a:xfrm>
          <a:prstGeom prst="rect">
            <a:avLst/>
          </a:prstGeom>
        </p:spPr>
      </p:pic>
      <p:sp>
        <p:nvSpPr>
          <p:cNvPr id="111" name="Rectangle 1">
            <a:extLst>
              <a:ext uri="{FF2B5EF4-FFF2-40B4-BE49-F238E27FC236}">
                <a16:creationId xmlns:a16="http://schemas.microsoft.com/office/drawing/2014/main" id="{BFF9E575-E9DB-277D-3A3E-9ABD85989379}"/>
              </a:ext>
            </a:extLst>
          </p:cNvPr>
          <p:cNvSpPr/>
          <p:nvPr/>
        </p:nvSpPr>
        <p:spPr>
          <a:xfrm>
            <a:off x="0" y="2880"/>
            <a:ext cx="12192000" cy="691712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1" dirty="0">
                <a:solidFill>
                  <a:schemeClr val="bg1"/>
                </a:solidFill>
                <a:latin typeface="Marianne-Bold"/>
              </a:rPr>
              <a:t>La Région en chiffres et en actions</a:t>
            </a:r>
          </a:p>
        </p:txBody>
      </p:sp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96246A50-891A-23D0-85D9-AD8ABC36C05A}"/>
              </a:ext>
            </a:extLst>
          </p:cNvPr>
          <p:cNvSpPr/>
          <p:nvPr/>
        </p:nvSpPr>
        <p:spPr>
          <a:xfrm>
            <a:off x="0" y="5161085"/>
            <a:ext cx="1951892" cy="1696915"/>
          </a:xfrm>
          <a:prstGeom prst="rtTriangle">
            <a:avLst/>
          </a:prstGeom>
          <a:solidFill>
            <a:srgbClr val="33B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DejaVu San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3C64CE-CCEB-86DA-5882-FAAF96D9631A}"/>
              </a:ext>
            </a:extLst>
          </p:cNvPr>
          <p:cNvSpPr txBox="1"/>
          <p:nvPr/>
        </p:nvSpPr>
        <p:spPr>
          <a:xfrm>
            <a:off x="0" y="6054912"/>
            <a:ext cx="1430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Marianne-Bold"/>
              </a:rPr>
              <a:t>Axe </a:t>
            </a:r>
          </a:p>
          <a:p>
            <a:r>
              <a:rPr lang="fr-FR" sz="1600" b="1" dirty="0">
                <a:solidFill>
                  <a:schemeClr val="bg1"/>
                </a:solidFill>
                <a:latin typeface="Marianne-Bold"/>
              </a:rPr>
              <a:t>décarbonation</a:t>
            </a:r>
          </a:p>
        </p:txBody>
      </p:sp>
      <p:pic>
        <p:nvPicPr>
          <p:cNvPr id="14" name="Image 7">
            <a:extLst>
              <a:ext uri="{FF2B5EF4-FFF2-40B4-BE49-F238E27FC236}">
                <a16:creationId xmlns:a16="http://schemas.microsoft.com/office/drawing/2014/main" id="{7CE66446-344F-8A87-DD57-A776848CB6E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1412" y="6279550"/>
            <a:ext cx="574200" cy="469800"/>
          </a:xfrm>
          <a:prstGeom prst="rect">
            <a:avLst/>
          </a:prstGeom>
          <a:ln w="0">
            <a:noFill/>
          </a:ln>
        </p:spPr>
      </p:pic>
      <p:pic>
        <p:nvPicPr>
          <p:cNvPr id="17" name="Picture 2" descr="Résultat d’images pour Logo Région Occitanie">
            <a:extLst>
              <a:ext uri="{FF2B5EF4-FFF2-40B4-BE49-F238E27FC236}">
                <a16:creationId xmlns:a16="http://schemas.microsoft.com/office/drawing/2014/main" id="{5702376F-10DF-AF85-00E7-5623359B6AA0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702852" y="6358390"/>
            <a:ext cx="399240" cy="390960"/>
          </a:xfrm>
          <a:prstGeom prst="rect">
            <a:avLst/>
          </a:prstGeom>
          <a:ln w="0">
            <a:noFill/>
          </a:ln>
        </p:spPr>
      </p:pic>
      <p:pic>
        <p:nvPicPr>
          <p:cNvPr id="19" name="Image 9">
            <a:extLst>
              <a:ext uri="{FF2B5EF4-FFF2-40B4-BE49-F238E27FC236}">
                <a16:creationId xmlns:a16="http://schemas.microsoft.com/office/drawing/2014/main" id="{E7067386-22AB-2762-031B-5FFFEC1BEA90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14612" y="6361990"/>
            <a:ext cx="583200" cy="387360"/>
          </a:xfrm>
          <a:prstGeom prst="rect">
            <a:avLst/>
          </a:prstGeom>
          <a:ln w="0"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AFE967F-3CE9-BFC2-3DBD-FD70BFBA9593}"/>
              </a:ext>
            </a:extLst>
          </p:cNvPr>
          <p:cNvSpPr txBox="1"/>
          <p:nvPr/>
        </p:nvSpPr>
        <p:spPr>
          <a:xfrm>
            <a:off x="8494189" y="4886624"/>
            <a:ext cx="3530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2000" b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23A4D-E496-A03D-04DC-E9FB5D5BE5F6}"/>
              </a:ext>
            </a:extLst>
          </p:cNvPr>
          <p:cNvSpPr/>
          <p:nvPr/>
        </p:nvSpPr>
        <p:spPr>
          <a:xfrm>
            <a:off x="7925522" y="981052"/>
            <a:ext cx="4266478" cy="427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Des ambitions nationales et régionales pour les </a:t>
            </a:r>
            <a:r>
              <a:rPr lang="fr-FR" sz="2000" b="1">
                <a:solidFill>
                  <a:srgbClr val="536779"/>
                </a:solidFill>
                <a:latin typeface="Marianne-Bold"/>
              </a:rPr>
              <a:t>reports modaux</a:t>
            </a:r>
            <a:endParaRPr lang="fr-FR" sz="1600" i="1" dirty="0">
              <a:solidFill>
                <a:srgbClr val="536779"/>
              </a:solidFill>
              <a:latin typeface="Marianne-Bold"/>
            </a:endParaRPr>
          </a:p>
        </p:txBody>
      </p:sp>
      <p:pic>
        <p:nvPicPr>
          <p:cNvPr id="10" name="Graphique 9" descr="Mille contour">
            <a:extLst>
              <a:ext uri="{FF2B5EF4-FFF2-40B4-BE49-F238E27FC236}">
                <a16:creationId xmlns:a16="http://schemas.microsoft.com/office/drawing/2014/main" id="{2ED82865-C6AB-53AE-A0D0-C034C1B80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0218" y="769728"/>
            <a:ext cx="828000" cy="82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2736504-A921-0FD6-7851-A7459CAA31C8}"/>
              </a:ext>
            </a:extLst>
          </p:cNvPr>
          <p:cNvSpPr txBox="1"/>
          <p:nvPr/>
        </p:nvSpPr>
        <p:spPr>
          <a:xfrm>
            <a:off x="7925522" y="1587247"/>
            <a:ext cx="42664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Chantiers de transport combiné rail-route</a:t>
            </a:r>
            <a:endParaRPr lang="fr-FR" sz="2000" i="0" u="none" strike="noStrike" baseline="0" dirty="0">
              <a:solidFill>
                <a:schemeClr val="tx2"/>
              </a:solidFill>
              <a:latin typeface="Marianne-Bold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CBA5E66-11EB-460A-F42A-A59B6CAFFBDF}"/>
              </a:ext>
            </a:extLst>
          </p:cNvPr>
          <p:cNvSpPr txBox="1"/>
          <p:nvPr/>
        </p:nvSpPr>
        <p:spPr>
          <a:xfrm>
            <a:off x="8786327" y="2338635"/>
            <a:ext cx="3324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ITE actives </a:t>
            </a:r>
            <a:r>
              <a:rPr lang="fr-FR" sz="2000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avec a minima 1 desserte ferroviaire/ semaine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4A3FF93-6469-EC05-0099-DC1FD5335B30}"/>
              </a:ext>
            </a:extLst>
          </p:cNvPr>
          <p:cNvSpPr/>
          <p:nvPr/>
        </p:nvSpPr>
        <p:spPr>
          <a:xfrm>
            <a:off x="7234218" y="1616983"/>
            <a:ext cx="720000" cy="684000"/>
          </a:xfrm>
          <a:prstGeom prst="ellipse">
            <a:avLst/>
          </a:prstGeom>
          <a:solidFill>
            <a:schemeClr val="bg1"/>
          </a:solidFill>
          <a:ln>
            <a:solidFill>
              <a:srgbClr val="33B8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2000" b="1" dirty="0">
                <a:solidFill>
                  <a:srgbClr val="00B050"/>
                </a:solidFill>
                <a:latin typeface="Marianne-Bold"/>
              </a:rPr>
              <a:t>4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2E7BA64-99D0-3692-BE27-05DAAE737DCB}"/>
              </a:ext>
            </a:extLst>
          </p:cNvPr>
          <p:cNvSpPr/>
          <p:nvPr/>
        </p:nvSpPr>
        <p:spPr>
          <a:xfrm>
            <a:off x="8024030" y="2338635"/>
            <a:ext cx="720000" cy="684000"/>
          </a:xfrm>
          <a:prstGeom prst="ellipse">
            <a:avLst/>
          </a:prstGeom>
          <a:solidFill>
            <a:schemeClr val="bg1"/>
          </a:solidFill>
          <a:ln>
            <a:solidFill>
              <a:srgbClr val="33B8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2000" b="1" dirty="0">
                <a:solidFill>
                  <a:srgbClr val="33B86D"/>
                </a:solidFill>
                <a:latin typeface="Marianne-Bold"/>
              </a:rPr>
              <a:t>33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B03C216-7FA9-F162-162A-25F46CFCEBF0}"/>
              </a:ext>
            </a:extLst>
          </p:cNvPr>
          <p:cNvSpPr txBox="1"/>
          <p:nvPr/>
        </p:nvSpPr>
        <p:spPr>
          <a:xfrm>
            <a:off x="8008218" y="3741971"/>
            <a:ext cx="4183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Le Canal du Rhône à Sète et le canal du Midi, porteurs d’opportunités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EB2F0FF-ED14-535F-49BB-CA1B101FF924}"/>
              </a:ext>
            </a:extLst>
          </p:cNvPr>
          <p:cNvSpPr txBox="1"/>
          <p:nvPr/>
        </p:nvSpPr>
        <p:spPr>
          <a:xfrm>
            <a:off x="8008218" y="4442735"/>
            <a:ext cx="41837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Ports maritimes sur lesquels des investissements importants on été réalisés 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1B9D5F0-C5DB-C20A-05F7-76B082AA4A07}"/>
              </a:ext>
            </a:extLst>
          </p:cNvPr>
          <p:cNvSpPr/>
          <p:nvPr/>
        </p:nvSpPr>
        <p:spPr>
          <a:xfrm>
            <a:off x="7234218" y="4608566"/>
            <a:ext cx="720000" cy="684000"/>
          </a:xfrm>
          <a:prstGeom prst="ellipse">
            <a:avLst/>
          </a:prstGeom>
          <a:solidFill>
            <a:schemeClr val="bg1"/>
          </a:solidFill>
          <a:ln>
            <a:solidFill>
              <a:srgbClr val="33B8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2000" b="1" dirty="0">
                <a:solidFill>
                  <a:srgbClr val="00B050"/>
                </a:solidFill>
                <a:latin typeface="Marianne-Bold"/>
              </a:rPr>
              <a:t>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2EED15-CB0C-0E53-4680-A6BE3563C8E8}"/>
              </a:ext>
            </a:extLst>
          </p:cNvPr>
          <p:cNvSpPr/>
          <p:nvPr/>
        </p:nvSpPr>
        <p:spPr>
          <a:xfrm>
            <a:off x="8024030" y="5552365"/>
            <a:ext cx="4131170" cy="916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prévus au CPER et au CPIER Rhône-Saône pour les modes alternatifs et les ports maritimes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DEE19DE-EE4C-8D10-A95F-F1DAB75F9807}"/>
              </a:ext>
            </a:extLst>
          </p:cNvPr>
          <p:cNvSpPr/>
          <p:nvPr/>
        </p:nvSpPr>
        <p:spPr>
          <a:xfrm>
            <a:off x="7206630" y="5606898"/>
            <a:ext cx="720000" cy="684000"/>
          </a:xfrm>
          <a:prstGeom prst="ellipse">
            <a:avLst/>
          </a:prstGeom>
          <a:solidFill>
            <a:schemeClr val="bg1"/>
          </a:solidFill>
          <a:ln>
            <a:solidFill>
              <a:srgbClr val="33B8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500" b="1" dirty="0">
                <a:solidFill>
                  <a:srgbClr val="00B050"/>
                </a:solidFill>
                <a:latin typeface="Marianne-Bold"/>
              </a:rPr>
              <a:t>~ 200 M€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E7503F-2E65-1576-C057-2DC2E0BA0A29}"/>
              </a:ext>
            </a:extLst>
          </p:cNvPr>
          <p:cNvSpPr/>
          <p:nvPr/>
        </p:nvSpPr>
        <p:spPr>
          <a:xfrm>
            <a:off x="8066199" y="3235073"/>
            <a:ext cx="2863784" cy="400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PL par jour au Perthus</a:t>
            </a:r>
          </a:p>
        </p:txBody>
      </p:sp>
      <p:sp>
        <p:nvSpPr>
          <p:cNvPr id="45" name="Triangle isocèle 44">
            <a:extLst>
              <a:ext uri="{FF2B5EF4-FFF2-40B4-BE49-F238E27FC236}">
                <a16:creationId xmlns:a16="http://schemas.microsoft.com/office/drawing/2014/main" id="{1B9279F0-F46E-4040-E579-6E1F43CE3B3A}"/>
              </a:ext>
            </a:extLst>
          </p:cNvPr>
          <p:cNvSpPr/>
          <p:nvPr/>
        </p:nvSpPr>
        <p:spPr>
          <a:xfrm>
            <a:off x="7014409" y="2930926"/>
            <a:ext cx="1224000" cy="753643"/>
          </a:xfrm>
          <a:prstGeom prst="triangle">
            <a:avLst>
              <a:gd name="adj" fmla="val 50000"/>
            </a:avLst>
          </a:prstGeom>
          <a:solidFill>
            <a:srgbClr val="33B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endParaRPr lang="fr-FR" sz="1900" b="1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F729968-5493-7C60-A73D-D9C9279332A6}"/>
              </a:ext>
            </a:extLst>
          </p:cNvPr>
          <p:cNvSpPr txBox="1"/>
          <p:nvPr/>
        </p:nvSpPr>
        <p:spPr>
          <a:xfrm>
            <a:off x="7180614" y="3270869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-Bold"/>
              </a:rPr>
              <a:t>11 500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1434FF-4555-3EF2-1DC1-F1D20815367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5014" t="21585" r="34881" b="18559"/>
          <a:stretch>
            <a:fillRect/>
          </a:stretch>
        </p:blipFill>
        <p:spPr>
          <a:xfrm>
            <a:off x="1958970" y="5518210"/>
            <a:ext cx="1099155" cy="11751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3DFCF4-3410-7FB2-CEBE-D86BA86EDCDF}"/>
              </a:ext>
            </a:extLst>
          </p:cNvPr>
          <p:cNvSpPr/>
          <p:nvPr/>
        </p:nvSpPr>
        <p:spPr>
          <a:xfrm>
            <a:off x="3093293" y="5501394"/>
            <a:ext cx="3436284" cy="1191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1</a:t>
            </a:r>
            <a:r>
              <a:rPr lang="fr-FR" sz="2000" b="1" baseline="30000" dirty="0">
                <a:solidFill>
                  <a:srgbClr val="536779"/>
                </a:solidFill>
                <a:latin typeface="Marianne-Bold"/>
              </a:rPr>
              <a:t>ère</a:t>
            </a:r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 Région d’Europe à énergie positive en 2050</a:t>
            </a:r>
          </a:p>
          <a:p>
            <a:pPr algn="just"/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Une Région qui s’équipe en hydrogène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E1D43D-FC15-43B4-A515-9999AF058230}"/>
              </a:ext>
            </a:extLst>
          </p:cNvPr>
          <p:cNvSpPr/>
          <p:nvPr/>
        </p:nvSpPr>
        <p:spPr>
          <a:xfrm>
            <a:off x="4519448" y="769728"/>
            <a:ext cx="2494961" cy="6385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651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3BCE7-54B9-A499-444D-22DBE09B8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">
            <a:extLst>
              <a:ext uri="{FF2B5EF4-FFF2-40B4-BE49-F238E27FC236}">
                <a16:creationId xmlns:a16="http://schemas.microsoft.com/office/drawing/2014/main" id="{C16538B2-033F-E7BD-1B1C-D30C516E1C11}"/>
              </a:ext>
            </a:extLst>
          </p:cNvPr>
          <p:cNvSpPr/>
          <p:nvPr/>
        </p:nvSpPr>
        <p:spPr>
          <a:xfrm>
            <a:off x="0" y="2880"/>
            <a:ext cx="12192000" cy="691712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1" dirty="0">
                <a:solidFill>
                  <a:schemeClr val="bg1"/>
                </a:solidFill>
                <a:latin typeface="Marianne-Bold"/>
              </a:rPr>
              <a:t>Objectifs et propositions d’orientations</a:t>
            </a:r>
            <a:endParaRPr lang="fr-FR" b="1" dirty="0">
              <a:solidFill>
                <a:schemeClr val="bg1"/>
              </a:solidFill>
              <a:latin typeface="Marianne-Bold"/>
            </a:endParaRPr>
          </a:p>
        </p:txBody>
      </p:sp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7A81DF7C-04A9-8C98-A546-4B3E34FB0B5D}"/>
              </a:ext>
            </a:extLst>
          </p:cNvPr>
          <p:cNvSpPr/>
          <p:nvPr/>
        </p:nvSpPr>
        <p:spPr>
          <a:xfrm>
            <a:off x="0" y="5161085"/>
            <a:ext cx="1951892" cy="1696915"/>
          </a:xfrm>
          <a:prstGeom prst="rtTriangle">
            <a:avLst/>
          </a:prstGeom>
          <a:solidFill>
            <a:srgbClr val="33B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DejaVu San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9D0A7D-66DA-40F3-6B24-A75D9878C320}"/>
              </a:ext>
            </a:extLst>
          </p:cNvPr>
          <p:cNvSpPr txBox="1"/>
          <p:nvPr/>
        </p:nvSpPr>
        <p:spPr>
          <a:xfrm>
            <a:off x="0" y="6038257"/>
            <a:ext cx="1430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Marianne-Bold"/>
              </a:rPr>
              <a:t>Axe </a:t>
            </a:r>
          </a:p>
          <a:p>
            <a:r>
              <a:rPr lang="fr-FR" sz="1600" b="1" dirty="0">
                <a:solidFill>
                  <a:schemeClr val="bg1"/>
                </a:solidFill>
                <a:latin typeface="Marianne-Bold"/>
              </a:rPr>
              <a:t>décarbonation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836E3A1-552A-3004-17A5-07FA15E30C23}"/>
              </a:ext>
            </a:extLst>
          </p:cNvPr>
          <p:cNvSpPr/>
          <p:nvPr/>
        </p:nvSpPr>
        <p:spPr>
          <a:xfrm>
            <a:off x="184638" y="2821768"/>
            <a:ext cx="1767254" cy="1004981"/>
          </a:xfrm>
          <a:prstGeom prst="roundRect">
            <a:avLst/>
          </a:prstGeom>
          <a:solidFill>
            <a:srgbClr val="33B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900" b="1" dirty="0">
                <a:latin typeface="Marianne-Bold"/>
              </a:rPr>
              <a:t>Axe décarbonation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AE7999-ABFE-2CB0-4CBA-2DD6765F772F}"/>
              </a:ext>
            </a:extLst>
          </p:cNvPr>
          <p:cNvSpPr txBox="1"/>
          <p:nvPr/>
        </p:nvSpPr>
        <p:spPr>
          <a:xfrm>
            <a:off x="2266815" y="1267057"/>
            <a:ext cx="3228975" cy="400110"/>
          </a:xfrm>
          <a:prstGeom prst="rect">
            <a:avLst/>
          </a:prstGeom>
          <a:solidFill>
            <a:srgbClr val="536779"/>
          </a:solidFill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latin typeface="Marianne-Bold"/>
              </a:rPr>
              <a:t>Organiser le report modal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D98D6A-4261-704B-2C0B-2E0782E82726}"/>
              </a:ext>
            </a:extLst>
          </p:cNvPr>
          <p:cNvSpPr txBox="1"/>
          <p:nvPr/>
        </p:nvSpPr>
        <p:spPr>
          <a:xfrm>
            <a:off x="5917774" y="903048"/>
            <a:ext cx="616530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720725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tx2"/>
                </a:solidFill>
                <a:latin typeface="Marianne-Bold"/>
              </a:rPr>
              <a:t>Poursuivre les investissements ferroviaires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C8E50D-1839-2C0F-0B5B-E7FDA22A0CCE}"/>
              </a:ext>
            </a:extLst>
          </p:cNvPr>
          <p:cNvSpPr txBox="1"/>
          <p:nvPr/>
        </p:nvSpPr>
        <p:spPr>
          <a:xfrm>
            <a:off x="5910204" y="1424140"/>
            <a:ext cx="616530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720725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tx2"/>
                </a:solidFill>
                <a:latin typeface="Marianne-Bold"/>
              </a:rPr>
              <a:t>Développer le transport fluvial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ADE200-74B8-D9D6-C976-B10420B01ED0}"/>
              </a:ext>
            </a:extLst>
          </p:cNvPr>
          <p:cNvSpPr txBox="1"/>
          <p:nvPr/>
        </p:nvSpPr>
        <p:spPr>
          <a:xfrm>
            <a:off x="5919254" y="2017217"/>
            <a:ext cx="616382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marL="720725" algn="l"/>
            <a:r>
              <a:rPr lang="fr-FR" sz="2000" dirty="0">
                <a:solidFill>
                  <a:schemeClr val="tx2"/>
                </a:solidFill>
              </a:rPr>
              <a:t>Faire des ports des acteurs majeurs de la transition énergétique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D17C74-6F04-0FD6-4D39-6DF9CFAFDCDB}"/>
              </a:ext>
            </a:extLst>
          </p:cNvPr>
          <p:cNvSpPr txBox="1"/>
          <p:nvPr/>
        </p:nvSpPr>
        <p:spPr>
          <a:xfrm>
            <a:off x="2251064" y="3769500"/>
            <a:ext cx="3353267" cy="707886"/>
          </a:xfrm>
          <a:prstGeom prst="rect">
            <a:avLst/>
          </a:prstGeom>
          <a:solidFill>
            <a:srgbClr val="536779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b="1" i="1">
                <a:solidFill>
                  <a:schemeClr val="bg1"/>
                </a:solidFill>
                <a:latin typeface="Marianne-Bold"/>
              </a:defRPr>
            </a:lvl1pPr>
          </a:lstStyle>
          <a:p>
            <a:pPr algn="just"/>
            <a:r>
              <a:rPr lang="fr-FR" sz="2000" dirty="0"/>
              <a:t>Encourager la mutation énergétique des véhicules</a:t>
            </a:r>
          </a:p>
        </p:txBody>
      </p: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84900916-BD45-46E8-11EE-6A4AFC8BA02F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 flipV="1">
            <a:off x="1951892" y="1467112"/>
            <a:ext cx="314923" cy="1857147"/>
          </a:xfrm>
          <a:prstGeom prst="bentConnector3">
            <a:avLst/>
          </a:prstGeom>
          <a:ln w="19050">
            <a:solidFill>
              <a:srgbClr val="5367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EB82FD5D-00EE-AB4A-D9E9-D1A16F641A9D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5495790" y="1103103"/>
            <a:ext cx="421984" cy="364009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AA988494-A9B0-F4FE-6D6C-9CD3DE46D037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>
            <a:off x="5495790" y="1467112"/>
            <a:ext cx="414414" cy="157083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1C2AFDC-A15A-2D01-E61F-BFE6EBF08644}"/>
              </a:ext>
            </a:extLst>
          </p:cNvPr>
          <p:cNvSpPr txBox="1"/>
          <p:nvPr/>
        </p:nvSpPr>
        <p:spPr>
          <a:xfrm>
            <a:off x="2204670" y="5321493"/>
            <a:ext cx="3228975" cy="707886"/>
          </a:xfrm>
          <a:prstGeom prst="rect">
            <a:avLst/>
          </a:prstGeom>
          <a:solidFill>
            <a:srgbClr val="536779"/>
          </a:solidFill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latin typeface="Marianne-Bold"/>
              </a:rPr>
              <a:t>Encourager une logistique sobre et durable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9928B51-1CA4-367B-DFCD-FA445859FA1E}"/>
              </a:ext>
            </a:extLst>
          </p:cNvPr>
          <p:cNvSpPr txBox="1"/>
          <p:nvPr/>
        </p:nvSpPr>
        <p:spPr>
          <a:xfrm>
            <a:off x="5917774" y="5006457"/>
            <a:ext cx="616530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marL="720725" algn="l"/>
            <a:r>
              <a:rPr lang="fr-FR" sz="2000" dirty="0">
                <a:solidFill>
                  <a:schemeClr val="tx2"/>
                </a:solidFill>
              </a:rPr>
              <a:t>Flécher les dispositifs d’accompagnement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9D646C6-0F2C-34C4-D86D-DD2E296D82F6}"/>
              </a:ext>
            </a:extLst>
          </p:cNvPr>
          <p:cNvSpPr txBox="1"/>
          <p:nvPr/>
        </p:nvSpPr>
        <p:spPr>
          <a:xfrm>
            <a:off x="5910204" y="5953475"/>
            <a:ext cx="616530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marL="720725" algn="l"/>
            <a:r>
              <a:rPr lang="fr-FR" sz="2000" dirty="0">
                <a:solidFill>
                  <a:schemeClr val="tx2"/>
                </a:solidFill>
              </a:rPr>
              <a:t>Partager des bonnes pratiques</a:t>
            </a:r>
          </a:p>
        </p:txBody>
      </p: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A70B62FF-A6F8-1C2E-BBC6-816E773799C2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1951892" y="3324259"/>
            <a:ext cx="252778" cy="2351177"/>
          </a:xfrm>
          <a:prstGeom prst="bentConnector3">
            <a:avLst>
              <a:gd name="adj1" fmla="val 60435"/>
            </a:avLst>
          </a:prstGeom>
          <a:ln w="19050">
            <a:solidFill>
              <a:srgbClr val="5367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5D637B32-14CD-5E44-C065-CE15F9937589}"/>
              </a:ext>
            </a:extLst>
          </p:cNvPr>
          <p:cNvCxnSpPr>
            <a:cxnSpLocks/>
            <a:stCxn id="7" idx="3"/>
            <a:endCxn id="27" idx="1"/>
          </p:cNvCxnSpPr>
          <p:nvPr/>
        </p:nvCxnSpPr>
        <p:spPr>
          <a:xfrm flipV="1">
            <a:off x="5433645" y="5206512"/>
            <a:ext cx="484129" cy="468924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 : en angle 56">
            <a:extLst>
              <a:ext uri="{FF2B5EF4-FFF2-40B4-BE49-F238E27FC236}">
                <a16:creationId xmlns:a16="http://schemas.microsoft.com/office/drawing/2014/main" id="{2C9CDEA2-ED2B-DB32-5581-88788BE8CF72}"/>
              </a:ext>
            </a:extLst>
          </p:cNvPr>
          <p:cNvCxnSpPr>
            <a:cxnSpLocks/>
            <a:stCxn id="7" idx="3"/>
            <a:endCxn id="28" idx="1"/>
          </p:cNvCxnSpPr>
          <p:nvPr/>
        </p:nvCxnSpPr>
        <p:spPr>
          <a:xfrm>
            <a:off x="5433645" y="5675436"/>
            <a:ext cx="476559" cy="478094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205C1A1-9927-D315-DBF6-DED6F9E54A17}"/>
              </a:ext>
            </a:extLst>
          </p:cNvPr>
          <p:cNvSpPr txBox="1"/>
          <p:nvPr/>
        </p:nvSpPr>
        <p:spPr>
          <a:xfrm>
            <a:off x="5919254" y="3932180"/>
            <a:ext cx="61638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marL="720725" algn="l"/>
            <a:r>
              <a:rPr lang="fr-FR" sz="2000" dirty="0">
                <a:solidFill>
                  <a:schemeClr val="tx2"/>
                </a:solidFill>
              </a:rPr>
              <a:t>Animer le corridor H2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9D1AF9E-3F1F-E6EC-2A01-08C74CE68831}"/>
              </a:ext>
            </a:extLst>
          </p:cNvPr>
          <p:cNvSpPr txBox="1"/>
          <p:nvPr/>
        </p:nvSpPr>
        <p:spPr>
          <a:xfrm>
            <a:off x="2266815" y="2403499"/>
            <a:ext cx="3228975" cy="707886"/>
          </a:xfrm>
          <a:prstGeom prst="rect">
            <a:avLst/>
          </a:prstGeom>
          <a:solidFill>
            <a:srgbClr val="536779"/>
          </a:solidFill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latin typeface="Marianne-Bold"/>
              </a:rPr>
              <a:t>Développer l’attractivité des ports maritimes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E426AD56-7356-9A32-CA96-73FD2D89530D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 flipV="1">
            <a:off x="1951892" y="2757442"/>
            <a:ext cx="314923" cy="566817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8F563119-B47D-29C6-33A0-D67265599532}"/>
              </a:ext>
            </a:extLst>
          </p:cNvPr>
          <p:cNvCxnSpPr>
            <a:cxnSpLocks/>
            <a:stCxn id="2" idx="3"/>
            <a:endCxn id="21" idx="1"/>
          </p:cNvCxnSpPr>
          <p:nvPr/>
        </p:nvCxnSpPr>
        <p:spPr>
          <a:xfrm>
            <a:off x="1951892" y="3324259"/>
            <a:ext cx="299172" cy="799184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 : en angle 42">
            <a:extLst>
              <a:ext uri="{FF2B5EF4-FFF2-40B4-BE49-F238E27FC236}">
                <a16:creationId xmlns:a16="http://schemas.microsoft.com/office/drawing/2014/main" id="{FB0C41D6-744E-1521-82F7-0F8AD83C8FC8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5495790" y="2371160"/>
            <a:ext cx="423464" cy="386282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que 49" descr="Partager avec un remplissage uni">
            <a:extLst>
              <a:ext uri="{FF2B5EF4-FFF2-40B4-BE49-F238E27FC236}">
                <a16:creationId xmlns:a16="http://schemas.microsoft.com/office/drawing/2014/main" id="{7AFFAD26-08A0-F24F-B2EC-3E43C7672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6477" y="851103"/>
            <a:ext cx="504000" cy="504000"/>
          </a:xfrm>
          <a:prstGeom prst="rect">
            <a:avLst/>
          </a:prstGeom>
        </p:spPr>
      </p:pic>
      <p:pic>
        <p:nvPicPr>
          <p:cNvPr id="52" name="Graphique 51" descr="Partager avec un remplissage uni">
            <a:extLst>
              <a:ext uri="{FF2B5EF4-FFF2-40B4-BE49-F238E27FC236}">
                <a16:creationId xmlns:a16="http://schemas.microsoft.com/office/drawing/2014/main" id="{437F8EF8-2488-5BEE-8445-2359AA936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6477" y="1415624"/>
            <a:ext cx="504000" cy="504000"/>
          </a:xfrm>
          <a:prstGeom prst="rect">
            <a:avLst/>
          </a:prstGeom>
        </p:spPr>
      </p:pic>
      <p:pic>
        <p:nvPicPr>
          <p:cNvPr id="53" name="Graphique 52" descr="Partager avec un remplissage uni">
            <a:extLst>
              <a:ext uri="{FF2B5EF4-FFF2-40B4-BE49-F238E27FC236}">
                <a16:creationId xmlns:a16="http://schemas.microsoft.com/office/drawing/2014/main" id="{067D798E-603D-EBCD-898C-AA113E67A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6477" y="2129721"/>
            <a:ext cx="504000" cy="504000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07339106-1FDA-EB75-E51E-9C5C21643F12}"/>
              </a:ext>
            </a:extLst>
          </p:cNvPr>
          <p:cNvSpPr txBox="1"/>
          <p:nvPr/>
        </p:nvSpPr>
        <p:spPr>
          <a:xfrm>
            <a:off x="5903503" y="2835899"/>
            <a:ext cx="616382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marL="720725" algn="l"/>
            <a:r>
              <a:rPr lang="fr-FR" sz="2000" dirty="0">
                <a:solidFill>
                  <a:schemeClr val="tx2"/>
                </a:solidFill>
              </a:rPr>
              <a:t>Valoriser les capacités multimodales des ports Régionaux </a:t>
            </a:r>
          </a:p>
        </p:txBody>
      </p:sp>
      <p:cxnSp>
        <p:nvCxnSpPr>
          <p:cNvPr id="56" name="Connecteur : en angle 55">
            <a:extLst>
              <a:ext uri="{FF2B5EF4-FFF2-40B4-BE49-F238E27FC236}">
                <a16:creationId xmlns:a16="http://schemas.microsoft.com/office/drawing/2014/main" id="{659B508F-0F75-2753-360A-F373DED5292C}"/>
              </a:ext>
            </a:extLst>
          </p:cNvPr>
          <p:cNvCxnSpPr>
            <a:cxnSpLocks/>
            <a:stCxn id="18" idx="3"/>
            <a:endCxn id="55" idx="1"/>
          </p:cNvCxnSpPr>
          <p:nvPr/>
        </p:nvCxnSpPr>
        <p:spPr>
          <a:xfrm>
            <a:off x="5495790" y="2757442"/>
            <a:ext cx="407713" cy="432400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phique 57" descr="Partager avec un remplissage uni">
            <a:extLst>
              <a:ext uri="{FF2B5EF4-FFF2-40B4-BE49-F238E27FC236}">
                <a16:creationId xmlns:a16="http://schemas.microsoft.com/office/drawing/2014/main" id="{99E8B377-FBFE-58D5-121F-907A874AC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6477" y="2948408"/>
            <a:ext cx="504000" cy="504000"/>
          </a:xfrm>
          <a:prstGeom prst="rect">
            <a:avLst/>
          </a:prstGeom>
        </p:spPr>
      </p:pic>
      <p:pic>
        <p:nvPicPr>
          <p:cNvPr id="60" name="Graphique 59" descr="Partager avec un remplissage uni">
            <a:extLst>
              <a:ext uri="{FF2B5EF4-FFF2-40B4-BE49-F238E27FC236}">
                <a16:creationId xmlns:a16="http://schemas.microsoft.com/office/drawing/2014/main" id="{ECE36873-FAAD-B7C9-4F4B-CCC45C0A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6477" y="4937659"/>
            <a:ext cx="504000" cy="504000"/>
          </a:xfrm>
          <a:prstGeom prst="rect">
            <a:avLst/>
          </a:prstGeom>
        </p:spPr>
      </p:pic>
      <p:pic>
        <p:nvPicPr>
          <p:cNvPr id="61" name="Graphique 60" descr="Partager avec un remplissage uni">
            <a:extLst>
              <a:ext uri="{FF2B5EF4-FFF2-40B4-BE49-F238E27FC236}">
                <a16:creationId xmlns:a16="http://schemas.microsoft.com/office/drawing/2014/main" id="{B76AF81A-9E1F-7DC2-F35D-7CDFF9D50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6477" y="5881760"/>
            <a:ext cx="504000" cy="504000"/>
          </a:xfrm>
          <a:prstGeom prst="rect">
            <a:avLst/>
          </a:prstGeom>
        </p:spPr>
      </p:pic>
      <p:pic>
        <p:nvPicPr>
          <p:cNvPr id="65" name="Graphique 64" descr="Partager avec un remplissage uni">
            <a:extLst>
              <a:ext uri="{FF2B5EF4-FFF2-40B4-BE49-F238E27FC236}">
                <a16:creationId xmlns:a16="http://schemas.microsoft.com/office/drawing/2014/main" id="{849298A9-9D1E-0B2F-FD37-0EC3C822D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3062" y="3880235"/>
            <a:ext cx="504000" cy="504000"/>
          </a:xfrm>
          <a:prstGeom prst="rect">
            <a:avLst/>
          </a:prstGeom>
        </p:spPr>
      </p:pic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3813FB47-7552-A637-76E3-55E3E7D7392E}"/>
              </a:ext>
            </a:extLst>
          </p:cNvPr>
          <p:cNvCxnSpPr>
            <a:cxnSpLocks/>
          </p:cNvCxnSpPr>
          <p:nvPr/>
        </p:nvCxnSpPr>
        <p:spPr>
          <a:xfrm>
            <a:off x="5604331" y="4127703"/>
            <a:ext cx="314923" cy="0"/>
          </a:xfrm>
          <a:prstGeom prst="line">
            <a:avLst/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834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120316" y="1134720"/>
            <a:ext cx="11795324" cy="2386080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3" name="ZoneTexte 5"/>
          <p:cNvSpPr/>
          <p:nvPr/>
        </p:nvSpPr>
        <p:spPr>
          <a:xfrm>
            <a:off x="3267360" y="1206992"/>
            <a:ext cx="8648280" cy="23992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3000" b="1" spc="-1" dirty="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r>
              <a:rPr lang="fr-FR" sz="3000" b="1" spc="-1" baseline="30000" dirty="0">
                <a:solidFill>
                  <a:srgbClr val="FFFFFF"/>
                </a:solidFill>
                <a:latin typeface="Calibri"/>
                <a:ea typeface="DejaVu Sans"/>
              </a:rPr>
              <a:t>ème</a:t>
            </a:r>
            <a:r>
              <a:rPr lang="fr-FR" sz="3000" b="1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30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Conférence Régionale de la Logistique</a:t>
            </a:r>
            <a:endParaRPr lang="fr-FR" sz="3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30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OCCITANIE , Intervention de Bastien ESPINASSOU, Directeur Adjoint DREETS et Agnès NADOT Direction de la formation et des parcours professionnels  Région Occitanie </a:t>
            </a:r>
            <a:endParaRPr lang="fr-FR" sz="3000" spc="-1" dirty="0">
              <a:latin typeface="Arial"/>
              <a:ea typeface="DejaVu Sans"/>
            </a:endParaRPr>
          </a:p>
        </p:txBody>
      </p:sp>
      <p:sp>
        <p:nvSpPr>
          <p:cNvPr id="84" name="Rectangle 6"/>
          <p:cNvSpPr/>
          <p:nvPr/>
        </p:nvSpPr>
        <p:spPr>
          <a:xfrm>
            <a:off x="639000" y="1311120"/>
            <a:ext cx="2341800" cy="198936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85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80" y="1531800"/>
            <a:ext cx="1093680" cy="60012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2" descr="Résultat d’images pour Logo Région Occitani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76360" y="3842640"/>
            <a:ext cx="1468080" cy="1437480"/>
          </a:xfrm>
          <a:prstGeom prst="rect">
            <a:avLst/>
          </a:prstGeom>
          <a:ln w="0">
            <a:noFill/>
          </a:ln>
        </p:spPr>
      </p:pic>
      <p:pic>
        <p:nvPicPr>
          <p:cNvPr id="87" name="Image 9"/>
          <p:cNvPicPr/>
          <p:nvPr/>
        </p:nvPicPr>
        <p:blipFill>
          <a:blip r:embed="rId4"/>
          <a:stretch/>
        </p:blipFill>
        <p:spPr>
          <a:xfrm>
            <a:off x="4007880" y="3849120"/>
            <a:ext cx="2138400" cy="1424160"/>
          </a:xfrm>
          <a:prstGeom prst="rect">
            <a:avLst/>
          </a:prstGeom>
          <a:ln w="0">
            <a:noFill/>
          </a:ln>
        </p:spPr>
      </p:pic>
      <p:pic>
        <p:nvPicPr>
          <p:cNvPr id="88" name="Graphique 11" descr="Entrepôt avec un remplissage uni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81680" y="2554200"/>
            <a:ext cx="775800" cy="775800"/>
          </a:xfrm>
          <a:prstGeom prst="rect">
            <a:avLst/>
          </a:prstGeom>
          <a:ln w="0">
            <a:noFill/>
          </a:ln>
        </p:spPr>
      </p:pic>
      <p:pic>
        <p:nvPicPr>
          <p:cNvPr id="89" name="Graphique 13" descr="Informatique hébergé avec un remplissage uni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892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0" name="Graphique 15" descr="Fret avec un remplissage uni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1400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1" name="Image 1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5160" y="1541160"/>
            <a:ext cx="600120" cy="600120"/>
          </a:xfrm>
          <a:prstGeom prst="rect">
            <a:avLst/>
          </a:prstGeom>
          <a:ln w="7739">
            <a:noFill/>
          </a:ln>
        </p:spPr>
      </p:pic>
      <p:pic>
        <p:nvPicPr>
          <p:cNvPr id="92" name="Image 1"/>
          <p:cNvPicPr/>
          <p:nvPr/>
        </p:nvPicPr>
        <p:blipFill>
          <a:blip r:embed="rId9"/>
          <a:stretch/>
        </p:blipFill>
        <p:spPr>
          <a:xfrm>
            <a:off x="547560" y="3786840"/>
            <a:ext cx="1665360" cy="15487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98692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C2AF9-580A-2AC9-9829-09CE4C018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">
            <a:extLst>
              <a:ext uri="{FF2B5EF4-FFF2-40B4-BE49-F238E27FC236}">
                <a16:creationId xmlns:a16="http://schemas.microsoft.com/office/drawing/2014/main" id="{999C04AE-C902-6E64-FFBB-81711C4F3C8C}"/>
              </a:ext>
            </a:extLst>
          </p:cNvPr>
          <p:cNvSpPr/>
          <p:nvPr/>
        </p:nvSpPr>
        <p:spPr>
          <a:xfrm>
            <a:off x="0" y="2880"/>
            <a:ext cx="12192000" cy="691712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ianne-Bold"/>
              </a:rPr>
              <a:t>La Région en chiffres et en actions</a:t>
            </a:r>
          </a:p>
        </p:txBody>
      </p:sp>
      <p:pic>
        <p:nvPicPr>
          <p:cNvPr id="112" name="Image 7">
            <a:extLst>
              <a:ext uri="{FF2B5EF4-FFF2-40B4-BE49-F238E27FC236}">
                <a16:creationId xmlns:a16="http://schemas.microsoft.com/office/drawing/2014/main" id="{1A47865F-C779-3DB3-52B4-5DFD175492A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1412" y="6279550"/>
            <a:ext cx="574200" cy="46980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2" descr="Résultat d’images pour Logo Région Occitanie">
            <a:extLst>
              <a:ext uri="{FF2B5EF4-FFF2-40B4-BE49-F238E27FC236}">
                <a16:creationId xmlns:a16="http://schemas.microsoft.com/office/drawing/2014/main" id="{A74A3A26-D2F4-2DFC-0032-3EF106D2016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702852" y="6358390"/>
            <a:ext cx="399240" cy="390960"/>
          </a:xfrm>
          <a:prstGeom prst="rect">
            <a:avLst/>
          </a:prstGeom>
          <a:ln w="0">
            <a:noFill/>
          </a:ln>
        </p:spPr>
      </p:pic>
      <p:pic>
        <p:nvPicPr>
          <p:cNvPr id="114" name="Image 9">
            <a:extLst>
              <a:ext uri="{FF2B5EF4-FFF2-40B4-BE49-F238E27FC236}">
                <a16:creationId xmlns:a16="http://schemas.microsoft.com/office/drawing/2014/main" id="{4115809E-15A3-42DE-D55C-DAB1C8A9EFA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14612" y="6361990"/>
            <a:ext cx="583200" cy="387360"/>
          </a:xfrm>
          <a:prstGeom prst="rect">
            <a:avLst/>
          </a:prstGeom>
          <a:ln w="0"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531997-C0D7-E85C-A30F-FBC5079F01FC}"/>
              </a:ext>
            </a:extLst>
          </p:cNvPr>
          <p:cNvSpPr txBox="1"/>
          <p:nvPr/>
        </p:nvSpPr>
        <p:spPr>
          <a:xfrm>
            <a:off x="45435" y="599123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ianne-Bold"/>
              </a:rPr>
              <a:t>Emploi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ianne-Bold"/>
              </a:rPr>
              <a:t>formation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40F978-25A3-5CBF-85DD-C555FAB31101}"/>
              </a:ext>
            </a:extLst>
          </p:cNvPr>
          <p:cNvSpPr txBox="1"/>
          <p:nvPr/>
        </p:nvSpPr>
        <p:spPr>
          <a:xfrm>
            <a:off x="1277025" y="1045220"/>
            <a:ext cx="3646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emplois logistiques en Région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C8A077-B030-86F7-90AF-FC04124890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2569" t="29487" r="427" b="50000"/>
          <a:stretch>
            <a:fillRect/>
          </a:stretch>
        </p:blipFill>
        <p:spPr>
          <a:xfrm>
            <a:off x="48096" y="2370475"/>
            <a:ext cx="1075410" cy="12974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A1B20E1-131F-94C0-C630-3AF142418A4B}"/>
              </a:ext>
            </a:extLst>
          </p:cNvPr>
          <p:cNvSpPr txBox="1"/>
          <p:nvPr/>
        </p:nvSpPr>
        <p:spPr>
          <a:xfrm>
            <a:off x="1322460" y="2528037"/>
            <a:ext cx="39456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Autant d’emplois logistiques au sein de la filière qu’au sein des autres secteurs de l’économie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E4B726-FE77-B639-CD99-B243C2B4226A}"/>
              </a:ext>
            </a:extLst>
          </p:cNvPr>
          <p:cNvSpPr txBox="1"/>
          <p:nvPr/>
        </p:nvSpPr>
        <p:spPr>
          <a:xfrm>
            <a:off x="1322460" y="3900868"/>
            <a:ext cx="4012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just"/>
            <a:r>
              <a:rPr lang="fr-FR" sz="2000" b="1" dirty="0"/>
              <a:t>28 500 offres d’emploi sur 1 an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A8AB75-6B07-5345-F9C6-A89A8C186A7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430" t="4873" r="3864" b="-4873"/>
          <a:stretch>
            <a:fillRect/>
          </a:stretch>
        </p:blipFill>
        <p:spPr>
          <a:xfrm>
            <a:off x="48096" y="3728569"/>
            <a:ext cx="1084409" cy="931736"/>
          </a:xfrm>
          <a:prstGeom prst="rect">
            <a:avLst/>
          </a:prstGeom>
        </p:spPr>
      </p:pic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C7CE8B63-78E2-B356-3C20-FD226B99DC29}"/>
              </a:ext>
            </a:extLst>
          </p:cNvPr>
          <p:cNvSpPr/>
          <p:nvPr/>
        </p:nvSpPr>
        <p:spPr>
          <a:xfrm>
            <a:off x="0" y="5161085"/>
            <a:ext cx="1951892" cy="169691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DejaVu San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A38B3B-D4E8-877A-9C1F-AB0A2E6E73BC}"/>
              </a:ext>
            </a:extLst>
          </p:cNvPr>
          <p:cNvSpPr/>
          <p:nvPr/>
        </p:nvSpPr>
        <p:spPr>
          <a:xfrm>
            <a:off x="32186" y="776597"/>
            <a:ext cx="1008000" cy="864000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2000" b="1" dirty="0">
                <a:latin typeface="Marianne-Bold"/>
              </a:rPr>
              <a:t>95 100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AC7A62B-7CA6-163F-100A-3F0A3827B637}"/>
              </a:ext>
            </a:extLst>
          </p:cNvPr>
          <p:cNvSpPr txBox="1"/>
          <p:nvPr/>
        </p:nvSpPr>
        <p:spPr>
          <a:xfrm>
            <a:off x="197835" y="614363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ianne-Bold"/>
              </a:rPr>
              <a:t>Emploi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ianne-Bold"/>
              </a:rPr>
              <a:t>formation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CB467E7-866D-058D-ED5C-2D07831FA639}"/>
              </a:ext>
            </a:extLst>
          </p:cNvPr>
          <p:cNvSpPr/>
          <p:nvPr/>
        </p:nvSpPr>
        <p:spPr>
          <a:xfrm>
            <a:off x="1129048" y="1562191"/>
            <a:ext cx="1008000" cy="864000"/>
          </a:xfrm>
          <a:prstGeom prst="ellipse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2000" b="1" dirty="0">
                <a:solidFill>
                  <a:srgbClr val="4472C4"/>
                </a:solidFill>
                <a:latin typeface="Marianne-Bold"/>
              </a:rPr>
              <a:t>5,6 %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288247E-BF47-BDD7-2277-A20659C219C6}"/>
              </a:ext>
            </a:extLst>
          </p:cNvPr>
          <p:cNvSpPr txBox="1"/>
          <p:nvPr/>
        </p:nvSpPr>
        <p:spPr>
          <a:xfrm>
            <a:off x="2201691" y="1759561"/>
            <a:ext cx="3646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de l’emploi salarié Régional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DF00BF-99EC-1FA3-7D60-6EE38841AA39}"/>
              </a:ext>
            </a:extLst>
          </p:cNvPr>
          <p:cNvSpPr txBox="1"/>
          <p:nvPr/>
        </p:nvSpPr>
        <p:spPr>
          <a:xfrm>
            <a:off x="2799072" y="5410531"/>
            <a:ext cx="3529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just"/>
            <a:r>
              <a:rPr lang="fr-FR" sz="2000" b="1" dirty="0"/>
              <a:t>des projets de recrutement jugés difficiles par les employeurs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B797B324-9AF9-D3A9-5E45-6E318B17928F}"/>
              </a:ext>
            </a:extLst>
          </p:cNvPr>
          <p:cNvSpPr/>
          <p:nvPr/>
        </p:nvSpPr>
        <p:spPr>
          <a:xfrm>
            <a:off x="1665369" y="5399238"/>
            <a:ext cx="1072643" cy="937357"/>
          </a:xfrm>
          <a:prstGeom prst="triangle">
            <a:avLst/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Marianne-Bold"/>
              </a:rPr>
              <a:t>35 %</a:t>
            </a:r>
          </a:p>
        </p:txBody>
      </p:sp>
      <p:pic>
        <p:nvPicPr>
          <p:cNvPr id="10" name="Graphique 9" descr="Engrenages contour">
            <a:extLst>
              <a:ext uri="{FF2B5EF4-FFF2-40B4-BE49-F238E27FC236}">
                <a16:creationId xmlns:a16="http://schemas.microsoft.com/office/drawing/2014/main" id="{44BC11EB-DC5A-8260-78CE-216ED34335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8131" y="788075"/>
            <a:ext cx="914400" cy="91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2596CF-702C-D6CB-7B8F-DE677517A8AA}"/>
              </a:ext>
            </a:extLst>
          </p:cNvPr>
          <p:cNvSpPr/>
          <p:nvPr/>
        </p:nvSpPr>
        <p:spPr>
          <a:xfrm>
            <a:off x="6892531" y="891332"/>
            <a:ext cx="536195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fr-FR" sz="2000" b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Un dispositif de formation déjà riche pour un public large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EAF605-071C-F7C5-0206-BBF2511738BB}"/>
              </a:ext>
            </a:extLst>
          </p:cNvPr>
          <p:cNvSpPr/>
          <p:nvPr/>
        </p:nvSpPr>
        <p:spPr>
          <a:xfrm>
            <a:off x="7614142" y="1760521"/>
            <a:ext cx="4487950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fr-FR" i="1" dirty="0">
                <a:solidFill>
                  <a:srgbClr val="536779"/>
                </a:solidFill>
                <a:latin typeface="Marianne-Bold"/>
              </a:rPr>
              <a:t>Un Plan Régional de Formation pour les jeunes et les publics en reconversion</a:t>
            </a:r>
          </a:p>
          <a:p>
            <a:pPr algn="just"/>
            <a:r>
              <a:rPr lang="fr-FR" i="1" dirty="0">
                <a:solidFill>
                  <a:srgbClr val="536779"/>
                </a:solidFill>
                <a:latin typeface="Marianne-Bold"/>
              </a:rPr>
              <a:t>Des dispositifs pré-qualifiants pour les publics éloignés de l’emploi</a:t>
            </a:r>
          </a:p>
          <a:p>
            <a:pPr algn="just"/>
            <a:r>
              <a:rPr lang="fr-FR" i="1" dirty="0">
                <a:solidFill>
                  <a:srgbClr val="536779"/>
                </a:solidFill>
                <a:latin typeface="Marianne-Bold"/>
              </a:rPr>
              <a:t>Des dispositifs qualifiants (CACES, titres professionnels conducteurs, anglais, logiciels…)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0AB723C-1C6E-9413-AE26-697A0EEC6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3317" y="2254893"/>
            <a:ext cx="1363178" cy="40302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31ED3DB-6488-D6F2-2698-6621B5F91F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5564" y="3940996"/>
            <a:ext cx="2170727" cy="217072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2E1F859-078D-AE46-6300-ED2DFE4D4B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8329" y="3978816"/>
            <a:ext cx="2703763" cy="2031325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AADBC583-92BC-7AB5-2E0F-8C39D2D13654}"/>
              </a:ext>
            </a:extLst>
          </p:cNvPr>
          <p:cNvSpPr/>
          <p:nvPr/>
        </p:nvSpPr>
        <p:spPr>
          <a:xfrm>
            <a:off x="998850" y="4459124"/>
            <a:ext cx="1008000" cy="864000"/>
          </a:xfrm>
          <a:prstGeom prst="ellipse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2000" b="1" dirty="0">
                <a:solidFill>
                  <a:srgbClr val="4472C4"/>
                </a:solidFill>
                <a:latin typeface="Marianne-Bold"/>
              </a:rPr>
              <a:t>43 %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6638E4A-8FFD-8D53-608B-B001B200A4F3}"/>
              </a:ext>
            </a:extLst>
          </p:cNvPr>
          <p:cNvSpPr txBox="1"/>
          <p:nvPr/>
        </p:nvSpPr>
        <p:spPr>
          <a:xfrm>
            <a:off x="2110266" y="4563355"/>
            <a:ext cx="4218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Des demandeurs d’emploi dans ces métiers inscrits depuis plus d’1 an</a:t>
            </a:r>
          </a:p>
        </p:txBody>
      </p:sp>
    </p:spTree>
    <p:extLst>
      <p:ext uri="{BB962C8B-B14F-4D97-AF65-F5344CB8AC3E}">
        <p14:creationId xmlns:p14="http://schemas.microsoft.com/office/powerpoint/2010/main" val="379263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95951-D9A7-62F4-7DEF-0502942A7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">
            <a:extLst>
              <a:ext uri="{FF2B5EF4-FFF2-40B4-BE49-F238E27FC236}">
                <a16:creationId xmlns:a16="http://schemas.microsoft.com/office/drawing/2014/main" id="{4A3FC737-5985-C448-08C3-CDC481A5531B}"/>
              </a:ext>
            </a:extLst>
          </p:cNvPr>
          <p:cNvSpPr/>
          <p:nvPr/>
        </p:nvSpPr>
        <p:spPr>
          <a:xfrm>
            <a:off x="0" y="2880"/>
            <a:ext cx="12192000" cy="691712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ianne-Bold"/>
              </a:rPr>
              <a:t>Objectifs et propositions d’orientations</a:t>
            </a:r>
          </a:p>
        </p:txBody>
      </p:sp>
      <p:pic>
        <p:nvPicPr>
          <p:cNvPr id="112" name="Image 7">
            <a:extLst>
              <a:ext uri="{FF2B5EF4-FFF2-40B4-BE49-F238E27FC236}">
                <a16:creationId xmlns:a16="http://schemas.microsoft.com/office/drawing/2014/main" id="{987D65F0-B6AA-2FDA-FF43-F9A4D44705D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1412" y="6279550"/>
            <a:ext cx="574200" cy="46980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2" descr="Résultat d’images pour Logo Région Occitanie">
            <a:extLst>
              <a:ext uri="{FF2B5EF4-FFF2-40B4-BE49-F238E27FC236}">
                <a16:creationId xmlns:a16="http://schemas.microsoft.com/office/drawing/2014/main" id="{5393714E-5ECD-3F1B-E707-CFB6901DE50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702852" y="6358390"/>
            <a:ext cx="399240" cy="390960"/>
          </a:xfrm>
          <a:prstGeom prst="rect">
            <a:avLst/>
          </a:prstGeom>
          <a:ln w="0">
            <a:noFill/>
          </a:ln>
        </p:spPr>
      </p:pic>
      <p:pic>
        <p:nvPicPr>
          <p:cNvPr id="114" name="Image 9">
            <a:extLst>
              <a:ext uri="{FF2B5EF4-FFF2-40B4-BE49-F238E27FC236}">
                <a16:creationId xmlns:a16="http://schemas.microsoft.com/office/drawing/2014/main" id="{E0DEAB98-DB32-E905-D8D7-5C84C8095AC2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14612" y="6361990"/>
            <a:ext cx="583200" cy="387360"/>
          </a:xfrm>
          <a:prstGeom prst="rect">
            <a:avLst/>
          </a:prstGeom>
          <a:ln w="0">
            <a:noFill/>
          </a:ln>
        </p:spPr>
      </p:pic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8DCF226E-AFBA-BA73-534B-1570F1E19BC5}"/>
              </a:ext>
            </a:extLst>
          </p:cNvPr>
          <p:cNvSpPr/>
          <p:nvPr/>
        </p:nvSpPr>
        <p:spPr>
          <a:xfrm>
            <a:off x="0" y="5161085"/>
            <a:ext cx="1951892" cy="169691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DejaVu San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24835EA-36BC-4003-BE9A-C799348F63B8}"/>
              </a:ext>
            </a:extLst>
          </p:cNvPr>
          <p:cNvSpPr/>
          <p:nvPr/>
        </p:nvSpPr>
        <p:spPr>
          <a:xfrm>
            <a:off x="184638" y="2735182"/>
            <a:ext cx="1767254" cy="60666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ianne-Bold"/>
              </a:rPr>
              <a:t>Axe emploi - formation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DE1813-EEED-C1B6-E378-80B4F4C0E334}"/>
              </a:ext>
            </a:extLst>
          </p:cNvPr>
          <p:cNvSpPr txBox="1"/>
          <p:nvPr/>
        </p:nvSpPr>
        <p:spPr>
          <a:xfrm>
            <a:off x="2204670" y="1114883"/>
            <a:ext cx="3228975" cy="707886"/>
          </a:xfrm>
          <a:prstGeom prst="rect">
            <a:avLst/>
          </a:prstGeom>
          <a:solidFill>
            <a:srgbClr val="536779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ianne-Bold"/>
              </a:rPr>
              <a:t>Développer l’attractivité des métiers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BD1CCD-9DEA-3332-F059-F4C40C35EC2A}"/>
              </a:ext>
            </a:extLst>
          </p:cNvPr>
          <p:cNvSpPr txBox="1"/>
          <p:nvPr/>
        </p:nvSpPr>
        <p:spPr>
          <a:xfrm>
            <a:off x="6545923" y="1468660"/>
            <a:ext cx="549046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algn="l"/>
            <a:r>
              <a:rPr lang="fr-FR" sz="2000" dirty="0"/>
              <a:t>Communiquer auprès des différents publics pour répondre aux difficultés de recrutement</a:t>
            </a:r>
          </a:p>
        </p:txBody>
      </p: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459510DA-7AB5-F6B0-3350-CE0E010B8D80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 flipV="1">
            <a:off x="1951892" y="1468826"/>
            <a:ext cx="252778" cy="1569691"/>
          </a:xfrm>
          <a:prstGeom prst="bentConnector3">
            <a:avLst/>
          </a:prstGeom>
          <a:ln w="19050">
            <a:solidFill>
              <a:srgbClr val="5367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53EC66FF-4843-61F4-09E3-0DA55B1AC70D}"/>
              </a:ext>
            </a:extLst>
          </p:cNvPr>
          <p:cNvCxnSpPr>
            <a:cxnSpLocks/>
            <a:stCxn id="2" idx="3"/>
            <a:endCxn id="17" idx="1"/>
          </p:cNvCxnSpPr>
          <p:nvPr/>
        </p:nvCxnSpPr>
        <p:spPr>
          <a:xfrm flipV="1">
            <a:off x="1951892" y="2894326"/>
            <a:ext cx="252778" cy="144191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64E66906-170A-EF12-81DB-1385958DBA1D}"/>
              </a:ext>
            </a:extLst>
          </p:cNvPr>
          <p:cNvSpPr txBox="1"/>
          <p:nvPr/>
        </p:nvSpPr>
        <p:spPr>
          <a:xfrm>
            <a:off x="2204670" y="2540383"/>
            <a:ext cx="3228975" cy="707886"/>
          </a:xfrm>
          <a:prstGeom prst="rect">
            <a:avLst/>
          </a:prstGeom>
          <a:solidFill>
            <a:srgbClr val="53677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ianne-Bold"/>
              </a:rPr>
              <a:t>Adapter les formations </a:t>
            </a:r>
            <a:r>
              <a:rPr lang="fr-FR" sz="2000" b="1" i="1" dirty="0">
                <a:solidFill>
                  <a:prstClr val="white"/>
                </a:solidFill>
                <a:latin typeface="Marianne-Bold"/>
              </a:rPr>
              <a:t>aux évolutions des métiers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ianne-Bold"/>
            </a:endParaRPr>
          </a:p>
        </p:txBody>
      </p:sp>
      <p:cxnSp>
        <p:nvCxnSpPr>
          <p:cNvPr id="36" name="Connecteur : en angle 35">
            <a:extLst>
              <a:ext uri="{FF2B5EF4-FFF2-40B4-BE49-F238E27FC236}">
                <a16:creationId xmlns:a16="http://schemas.microsoft.com/office/drawing/2014/main" id="{23D7D497-FD29-7D3C-C5A0-55D2EB19F2B6}"/>
              </a:ext>
            </a:extLst>
          </p:cNvPr>
          <p:cNvCxnSpPr>
            <a:cxnSpLocks/>
            <a:stCxn id="2" idx="3"/>
            <a:endCxn id="14" idx="1"/>
          </p:cNvCxnSpPr>
          <p:nvPr/>
        </p:nvCxnSpPr>
        <p:spPr>
          <a:xfrm>
            <a:off x="1951892" y="3038517"/>
            <a:ext cx="252778" cy="1280564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483BAD2A-46CE-BE63-13D6-FD3176266720}"/>
              </a:ext>
            </a:extLst>
          </p:cNvPr>
          <p:cNvSpPr txBox="1"/>
          <p:nvPr/>
        </p:nvSpPr>
        <p:spPr>
          <a:xfrm>
            <a:off x="2204670" y="5351203"/>
            <a:ext cx="3228975" cy="707886"/>
          </a:xfrm>
          <a:prstGeom prst="rect">
            <a:avLst/>
          </a:prstGeom>
          <a:solidFill>
            <a:srgbClr val="536779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i="1" dirty="0">
                <a:solidFill>
                  <a:prstClr val="white"/>
                </a:solidFill>
                <a:latin typeface="Marianne-Bold"/>
              </a:rPr>
              <a:t>Encourager l’engagement des entreprises</a:t>
            </a:r>
          </a:p>
        </p:txBody>
      </p:sp>
      <p:cxnSp>
        <p:nvCxnSpPr>
          <p:cNvPr id="69" name="Connecteur : en angle 68">
            <a:extLst>
              <a:ext uri="{FF2B5EF4-FFF2-40B4-BE49-F238E27FC236}">
                <a16:creationId xmlns:a16="http://schemas.microsoft.com/office/drawing/2014/main" id="{0FC9CB87-B1F6-04E5-97DE-93CCD7A67BA2}"/>
              </a:ext>
            </a:extLst>
          </p:cNvPr>
          <p:cNvCxnSpPr>
            <a:cxnSpLocks/>
            <a:stCxn id="2" idx="3"/>
            <a:endCxn id="55" idx="1"/>
          </p:cNvCxnSpPr>
          <p:nvPr/>
        </p:nvCxnSpPr>
        <p:spPr>
          <a:xfrm>
            <a:off x="1951892" y="3038517"/>
            <a:ext cx="252778" cy="2666629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30E85DF9-B136-D030-0A8F-00FC7B2D3846}"/>
              </a:ext>
            </a:extLst>
          </p:cNvPr>
          <p:cNvSpPr txBox="1"/>
          <p:nvPr/>
        </p:nvSpPr>
        <p:spPr>
          <a:xfrm>
            <a:off x="45435" y="599123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ianne-Bold"/>
              </a:rPr>
              <a:t>Emploi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ianne-Bold"/>
              </a:rPr>
              <a:t>formation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8FA7BD-E23B-8C3F-7058-97142AE95847}"/>
              </a:ext>
            </a:extLst>
          </p:cNvPr>
          <p:cNvSpPr txBox="1"/>
          <p:nvPr/>
        </p:nvSpPr>
        <p:spPr>
          <a:xfrm>
            <a:off x="6545923" y="766019"/>
            <a:ext cx="549046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algn="l"/>
            <a:r>
              <a:rPr lang="fr-FR" sz="2000" dirty="0"/>
              <a:t>Faire connaître les métiers, leur évolution ainsi que les opportunités d’emploi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777DA23-8C4F-54DF-6A03-450F9D2B8188}"/>
              </a:ext>
            </a:extLst>
          </p:cNvPr>
          <p:cNvSpPr txBox="1"/>
          <p:nvPr/>
        </p:nvSpPr>
        <p:spPr>
          <a:xfrm>
            <a:off x="6545923" y="2933470"/>
            <a:ext cx="543815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algn="l"/>
            <a:r>
              <a:rPr lang="fr-FR" sz="2000" dirty="0"/>
              <a:t>Anticiper l’évolution des besoins en compétences et l’émergence de nouveaux métiers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1C8F18D-44EB-489C-6BEE-5049C3FA3B6D}"/>
              </a:ext>
            </a:extLst>
          </p:cNvPr>
          <p:cNvSpPr txBox="1"/>
          <p:nvPr/>
        </p:nvSpPr>
        <p:spPr>
          <a:xfrm>
            <a:off x="6545923" y="2176984"/>
            <a:ext cx="543815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algn="l"/>
            <a:r>
              <a:rPr lang="fr-FR" sz="2000" dirty="0"/>
              <a:t>Intégrer les nouveaux enjeux de la logistique dans l’ensemble des formations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39012AA-DD66-1A03-31DD-794D5EDF3A7A}"/>
              </a:ext>
            </a:extLst>
          </p:cNvPr>
          <p:cNvSpPr txBox="1"/>
          <p:nvPr/>
        </p:nvSpPr>
        <p:spPr>
          <a:xfrm>
            <a:off x="6545923" y="5689749"/>
            <a:ext cx="543815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algn="l"/>
            <a:r>
              <a:rPr lang="fr-FR" sz="2000" dirty="0"/>
              <a:t>Accompagner les entreprises dans leur démarche RH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38A9468-8DE0-B46F-0264-246FED6BBE1B}"/>
              </a:ext>
            </a:extLst>
          </p:cNvPr>
          <p:cNvSpPr txBox="1"/>
          <p:nvPr/>
        </p:nvSpPr>
        <p:spPr>
          <a:xfrm>
            <a:off x="6545923" y="5165108"/>
            <a:ext cx="54381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algn="l"/>
            <a:r>
              <a:rPr lang="fr-FR" sz="2000" dirty="0"/>
              <a:t>Améliorer la Qualité de Vie au Travail</a:t>
            </a:r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C99A37EA-0DF7-073A-A32A-82980BA7B29A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 flipV="1">
            <a:off x="5433645" y="1138271"/>
            <a:ext cx="556139" cy="330555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F4F5ED82-0874-75DF-925F-CC05239CB70C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5433645" y="1468826"/>
            <a:ext cx="556139" cy="383431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que 9" descr="Partager avec un remplissage uni">
            <a:extLst>
              <a:ext uri="{FF2B5EF4-FFF2-40B4-BE49-F238E27FC236}">
                <a16:creationId xmlns:a16="http://schemas.microsoft.com/office/drawing/2014/main" id="{63C5F740-CB94-D852-5F46-5D57F9CC7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9784" y="886271"/>
            <a:ext cx="504000" cy="504000"/>
          </a:xfrm>
          <a:prstGeom prst="rect">
            <a:avLst/>
          </a:prstGeom>
        </p:spPr>
      </p:pic>
      <p:pic>
        <p:nvPicPr>
          <p:cNvPr id="11" name="Graphique 10" descr="Partager avec un remplissage uni">
            <a:extLst>
              <a:ext uri="{FF2B5EF4-FFF2-40B4-BE49-F238E27FC236}">
                <a16:creationId xmlns:a16="http://schemas.microsoft.com/office/drawing/2014/main" id="{9755F898-FB18-F982-13F6-3746C758A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9784" y="1600257"/>
            <a:ext cx="504000" cy="504000"/>
          </a:xfrm>
          <a:prstGeom prst="rect">
            <a:avLst/>
          </a:prstGeom>
        </p:spPr>
      </p:pic>
      <p:cxnSp>
        <p:nvCxnSpPr>
          <p:cNvPr id="48" name="Connecteur : en angle 47">
            <a:extLst>
              <a:ext uri="{FF2B5EF4-FFF2-40B4-BE49-F238E27FC236}">
                <a16:creationId xmlns:a16="http://schemas.microsoft.com/office/drawing/2014/main" id="{16178AB1-013D-53B7-9410-091CD09B25A0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433645" y="2535156"/>
            <a:ext cx="556139" cy="359170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D875E092-8335-1B88-A2B0-8B1E42D82F31}"/>
              </a:ext>
            </a:extLst>
          </p:cNvPr>
          <p:cNvCxnSpPr>
            <a:cxnSpLocks/>
            <a:stCxn id="17" idx="3"/>
            <a:endCxn id="54" idx="1"/>
          </p:cNvCxnSpPr>
          <p:nvPr/>
        </p:nvCxnSpPr>
        <p:spPr>
          <a:xfrm>
            <a:off x="5433645" y="2894326"/>
            <a:ext cx="556139" cy="373775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Graphique 51" descr="Partager avec un remplissage uni">
            <a:extLst>
              <a:ext uri="{FF2B5EF4-FFF2-40B4-BE49-F238E27FC236}">
                <a16:creationId xmlns:a16="http://schemas.microsoft.com/office/drawing/2014/main" id="{D74A2B6A-CD37-DC57-C3A7-FC035C46B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9784" y="2221612"/>
            <a:ext cx="504000" cy="504000"/>
          </a:xfrm>
          <a:prstGeom prst="rect">
            <a:avLst/>
          </a:prstGeom>
        </p:spPr>
      </p:pic>
      <p:pic>
        <p:nvPicPr>
          <p:cNvPr id="54" name="Graphique 53" descr="Partager avec un remplissage uni">
            <a:extLst>
              <a:ext uri="{FF2B5EF4-FFF2-40B4-BE49-F238E27FC236}">
                <a16:creationId xmlns:a16="http://schemas.microsoft.com/office/drawing/2014/main" id="{EFEB12B3-E226-0CFD-07B2-E62C4A065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9784" y="3016101"/>
            <a:ext cx="504000" cy="504000"/>
          </a:xfrm>
          <a:prstGeom prst="rect">
            <a:avLst/>
          </a:prstGeom>
        </p:spPr>
      </p:pic>
      <p:cxnSp>
        <p:nvCxnSpPr>
          <p:cNvPr id="56" name="Connecteur : en angle 55">
            <a:extLst>
              <a:ext uri="{FF2B5EF4-FFF2-40B4-BE49-F238E27FC236}">
                <a16:creationId xmlns:a16="http://schemas.microsoft.com/office/drawing/2014/main" id="{9C9A6D6E-4B67-7E20-AAA4-C1B416F8951D}"/>
              </a:ext>
            </a:extLst>
          </p:cNvPr>
          <p:cNvCxnSpPr>
            <a:cxnSpLocks/>
            <a:stCxn id="55" idx="3"/>
            <a:endCxn id="58" idx="1"/>
          </p:cNvCxnSpPr>
          <p:nvPr/>
        </p:nvCxnSpPr>
        <p:spPr>
          <a:xfrm flipV="1">
            <a:off x="5433645" y="5365163"/>
            <a:ext cx="556139" cy="339983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 : en angle 56">
            <a:extLst>
              <a:ext uri="{FF2B5EF4-FFF2-40B4-BE49-F238E27FC236}">
                <a16:creationId xmlns:a16="http://schemas.microsoft.com/office/drawing/2014/main" id="{E823B4EA-FFDD-7BF7-F58B-BEA4483536D2}"/>
              </a:ext>
            </a:extLst>
          </p:cNvPr>
          <p:cNvCxnSpPr>
            <a:cxnSpLocks/>
            <a:stCxn id="55" idx="3"/>
            <a:endCxn id="59" idx="1"/>
          </p:cNvCxnSpPr>
          <p:nvPr/>
        </p:nvCxnSpPr>
        <p:spPr>
          <a:xfrm>
            <a:off x="5433645" y="5705146"/>
            <a:ext cx="556139" cy="338546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phique 57" descr="Partager avec un remplissage uni">
            <a:extLst>
              <a:ext uri="{FF2B5EF4-FFF2-40B4-BE49-F238E27FC236}">
                <a16:creationId xmlns:a16="http://schemas.microsoft.com/office/drawing/2014/main" id="{413A8212-E82E-D4CE-3920-F6F6F27BA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9784" y="5113163"/>
            <a:ext cx="504000" cy="504000"/>
          </a:xfrm>
          <a:prstGeom prst="rect">
            <a:avLst/>
          </a:prstGeom>
        </p:spPr>
      </p:pic>
      <p:pic>
        <p:nvPicPr>
          <p:cNvPr id="59" name="Graphique 58" descr="Partager avec un remplissage uni">
            <a:extLst>
              <a:ext uri="{FF2B5EF4-FFF2-40B4-BE49-F238E27FC236}">
                <a16:creationId xmlns:a16="http://schemas.microsoft.com/office/drawing/2014/main" id="{44D7ED13-14D9-68ED-B36B-75778A8F1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9784" y="5791692"/>
            <a:ext cx="504000" cy="504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0B0E693-CE11-159B-CA78-35C3C94C234E}"/>
              </a:ext>
            </a:extLst>
          </p:cNvPr>
          <p:cNvSpPr txBox="1"/>
          <p:nvPr/>
        </p:nvSpPr>
        <p:spPr>
          <a:xfrm>
            <a:off x="2204670" y="3965138"/>
            <a:ext cx="3228975" cy="707886"/>
          </a:xfrm>
          <a:prstGeom prst="rect">
            <a:avLst/>
          </a:prstGeom>
          <a:solidFill>
            <a:srgbClr val="536779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i="1" dirty="0">
                <a:solidFill>
                  <a:prstClr val="white"/>
                </a:solidFill>
                <a:latin typeface="Marianne-Bold"/>
              </a:rPr>
              <a:t>Appuyer les entreprises dans leurs projets de recrutement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DC8A26C-493F-2340-AB27-119DFFA56380}"/>
              </a:ext>
            </a:extLst>
          </p:cNvPr>
          <p:cNvSpPr txBox="1"/>
          <p:nvPr/>
        </p:nvSpPr>
        <p:spPr>
          <a:xfrm>
            <a:off x="6545923" y="3782391"/>
            <a:ext cx="545144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algn="l"/>
            <a:r>
              <a:rPr lang="fr-FR" sz="2000" dirty="0"/>
              <a:t>Agir au plus près des territoires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61FF5E6-13A7-7937-91E3-E74BE8BB030B}"/>
              </a:ext>
            </a:extLst>
          </p:cNvPr>
          <p:cNvSpPr txBox="1"/>
          <p:nvPr/>
        </p:nvSpPr>
        <p:spPr>
          <a:xfrm>
            <a:off x="6545923" y="4327904"/>
            <a:ext cx="545144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algn="l"/>
            <a:r>
              <a:rPr lang="fr-FR" sz="2000" dirty="0"/>
              <a:t>Développer une offre de service à 360° pour appuyer les entreprises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D8C675C0-3C87-78BE-C334-9140B5E85F80}"/>
              </a:ext>
            </a:extLst>
          </p:cNvPr>
          <p:cNvCxnSpPr>
            <a:cxnSpLocks/>
            <a:stCxn id="14" idx="3"/>
            <a:endCxn id="25" idx="1"/>
          </p:cNvCxnSpPr>
          <p:nvPr/>
        </p:nvCxnSpPr>
        <p:spPr>
          <a:xfrm flipV="1">
            <a:off x="5433645" y="3982446"/>
            <a:ext cx="556139" cy="336635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F451EC4D-A69F-E611-07CB-1259D4B4A070}"/>
              </a:ext>
            </a:extLst>
          </p:cNvPr>
          <p:cNvCxnSpPr>
            <a:cxnSpLocks/>
            <a:stCxn id="14" idx="3"/>
            <a:endCxn id="26" idx="1"/>
          </p:cNvCxnSpPr>
          <p:nvPr/>
        </p:nvCxnSpPr>
        <p:spPr>
          <a:xfrm>
            <a:off x="5433645" y="4319081"/>
            <a:ext cx="556139" cy="362766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que 24" descr="Partager avec un remplissage uni">
            <a:extLst>
              <a:ext uri="{FF2B5EF4-FFF2-40B4-BE49-F238E27FC236}">
                <a16:creationId xmlns:a16="http://schemas.microsoft.com/office/drawing/2014/main" id="{EC42168C-8DED-E9B2-3F90-BA7C6FD294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9784" y="3730446"/>
            <a:ext cx="504000" cy="504000"/>
          </a:xfrm>
          <a:prstGeom prst="rect">
            <a:avLst/>
          </a:prstGeom>
        </p:spPr>
      </p:pic>
      <p:pic>
        <p:nvPicPr>
          <p:cNvPr id="26" name="Graphique 25" descr="Partager avec un remplissage uni">
            <a:extLst>
              <a:ext uri="{FF2B5EF4-FFF2-40B4-BE49-F238E27FC236}">
                <a16:creationId xmlns:a16="http://schemas.microsoft.com/office/drawing/2014/main" id="{7C82A3CA-68A0-211B-8552-F8940A3B2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9784" y="4429847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40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120316" y="1134720"/>
            <a:ext cx="11795324" cy="2386080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3" name="ZoneTexte 5"/>
          <p:cNvSpPr/>
          <p:nvPr/>
        </p:nvSpPr>
        <p:spPr>
          <a:xfrm>
            <a:off x="3267360" y="1206992"/>
            <a:ext cx="8648280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3000" b="1" spc="-1" dirty="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r>
              <a:rPr lang="fr-FR" sz="3000" b="1" spc="-1" baseline="30000" dirty="0">
                <a:solidFill>
                  <a:srgbClr val="FFFFFF"/>
                </a:solidFill>
                <a:latin typeface="Calibri"/>
                <a:ea typeface="DejaVu Sans"/>
              </a:rPr>
              <a:t>ème</a:t>
            </a:r>
            <a:r>
              <a:rPr lang="fr-FR" sz="3000" b="1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30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Conférence Régionale de la Logistique</a:t>
            </a:r>
            <a:endParaRPr lang="fr-FR" sz="3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30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OCCITANIE , Intervention de Francois DE BERTHIER , Président de TENLOG</a:t>
            </a:r>
            <a:endParaRPr lang="fr-FR" sz="3000" spc="-1" dirty="0">
              <a:latin typeface="Arial"/>
              <a:ea typeface="DejaVu Sans"/>
            </a:endParaRPr>
          </a:p>
        </p:txBody>
      </p:sp>
      <p:sp>
        <p:nvSpPr>
          <p:cNvPr id="84" name="Rectangle 6"/>
          <p:cNvSpPr/>
          <p:nvPr/>
        </p:nvSpPr>
        <p:spPr>
          <a:xfrm>
            <a:off x="639000" y="1311120"/>
            <a:ext cx="2341800" cy="198936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85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80" y="1531800"/>
            <a:ext cx="1093680" cy="60012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2" descr="Résultat d’images pour Logo Région Occitani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76360" y="3842640"/>
            <a:ext cx="1468080" cy="1437480"/>
          </a:xfrm>
          <a:prstGeom prst="rect">
            <a:avLst/>
          </a:prstGeom>
          <a:ln w="0">
            <a:noFill/>
          </a:ln>
        </p:spPr>
      </p:pic>
      <p:pic>
        <p:nvPicPr>
          <p:cNvPr id="87" name="Image 9"/>
          <p:cNvPicPr/>
          <p:nvPr/>
        </p:nvPicPr>
        <p:blipFill>
          <a:blip r:embed="rId4"/>
          <a:stretch/>
        </p:blipFill>
        <p:spPr>
          <a:xfrm>
            <a:off x="4007880" y="3849120"/>
            <a:ext cx="2138400" cy="1424160"/>
          </a:xfrm>
          <a:prstGeom prst="rect">
            <a:avLst/>
          </a:prstGeom>
          <a:ln w="0">
            <a:noFill/>
          </a:ln>
        </p:spPr>
      </p:pic>
      <p:pic>
        <p:nvPicPr>
          <p:cNvPr id="88" name="Graphique 11" descr="Entrepôt avec un remplissage uni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81680" y="2554200"/>
            <a:ext cx="775800" cy="775800"/>
          </a:xfrm>
          <a:prstGeom prst="rect">
            <a:avLst/>
          </a:prstGeom>
          <a:ln w="0">
            <a:noFill/>
          </a:ln>
        </p:spPr>
      </p:pic>
      <p:pic>
        <p:nvPicPr>
          <p:cNvPr id="89" name="Graphique 13" descr="Informatique hébergé avec un remplissage uni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892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0" name="Graphique 15" descr="Fret avec un remplissage uni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1400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1" name="Image 1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5160" y="1541160"/>
            <a:ext cx="600120" cy="600120"/>
          </a:xfrm>
          <a:prstGeom prst="rect">
            <a:avLst/>
          </a:prstGeom>
          <a:ln w="7739">
            <a:noFill/>
          </a:ln>
        </p:spPr>
      </p:pic>
      <p:pic>
        <p:nvPicPr>
          <p:cNvPr id="92" name="Image 1"/>
          <p:cNvPicPr/>
          <p:nvPr/>
        </p:nvPicPr>
        <p:blipFill>
          <a:blip r:embed="rId9"/>
          <a:stretch/>
        </p:blipFill>
        <p:spPr>
          <a:xfrm>
            <a:off x="547560" y="3786840"/>
            <a:ext cx="1665360" cy="15487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99154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8DB41-AF2B-8840-9B4E-62672F1A4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">
            <a:extLst>
              <a:ext uri="{FF2B5EF4-FFF2-40B4-BE49-F238E27FC236}">
                <a16:creationId xmlns:a16="http://schemas.microsoft.com/office/drawing/2014/main" id="{62FB921B-8DDF-5F87-815B-D72FDAD3560E}"/>
              </a:ext>
            </a:extLst>
          </p:cNvPr>
          <p:cNvSpPr/>
          <p:nvPr/>
        </p:nvSpPr>
        <p:spPr>
          <a:xfrm>
            <a:off x="0" y="2880"/>
            <a:ext cx="12192000" cy="691712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1" dirty="0">
                <a:solidFill>
                  <a:schemeClr val="bg1"/>
                </a:solidFill>
                <a:latin typeface="Marianne-Bold"/>
              </a:rPr>
              <a:t>La Région en chiffres et en actions</a:t>
            </a:r>
          </a:p>
        </p:txBody>
      </p:sp>
      <p:pic>
        <p:nvPicPr>
          <p:cNvPr id="112" name="Image 7">
            <a:extLst>
              <a:ext uri="{FF2B5EF4-FFF2-40B4-BE49-F238E27FC236}">
                <a16:creationId xmlns:a16="http://schemas.microsoft.com/office/drawing/2014/main" id="{622FCF4F-9052-F323-EC6D-AC2F4CAE70C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1412" y="6279550"/>
            <a:ext cx="574200" cy="46980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2" descr="Résultat d’images pour Logo Région Occitanie">
            <a:extLst>
              <a:ext uri="{FF2B5EF4-FFF2-40B4-BE49-F238E27FC236}">
                <a16:creationId xmlns:a16="http://schemas.microsoft.com/office/drawing/2014/main" id="{9E197641-8EDF-9123-03B0-979C5757E5D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702852" y="6358390"/>
            <a:ext cx="399240" cy="390960"/>
          </a:xfrm>
          <a:prstGeom prst="rect">
            <a:avLst/>
          </a:prstGeom>
          <a:ln w="0">
            <a:noFill/>
          </a:ln>
        </p:spPr>
      </p:pic>
      <p:pic>
        <p:nvPicPr>
          <p:cNvPr id="114" name="Image 9">
            <a:extLst>
              <a:ext uri="{FF2B5EF4-FFF2-40B4-BE49-F238E27FC236}">
                <a16:creationId xmlns:a16="http://schemas.microsoft.com/office/drawing/2014/main" id="{3FCD4DC4-0BEF-1354-EE37-D91623A89C47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14612" y="6361990"/>
            <a:ext cx="583200" cy="387360"/>
          </a:xfrm>
          <a:prstGeom prst="rect">
            <a:avLst/>
          </a:prstGeom>
          <a:ln w="0">
            <a:noFill/>
          </a:ln>
        </p:spPr>
      </p:pic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3BAEF834-DD68-F74B-936B-4D16F6B91957}"/>
              </a:ext>
            </a:extLst>
          </p:cNvPr>
          <p:cNvSpPr/>
          <p:nvPr/>
        </p:nvSpPr>
        <p:spPr>
          <a:xfrm>
            <a:off x="0" y="5161085"/>
            <a:ext cx="1951892" cy="1696915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DejaVu San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ADDC6D-540D-50EC-23B7-01DADD9C0882}"/>
              </a:ext>
            </a:extLst>
          </p:cNvPr>
          <p:cNvSpPr txBox="1"/>
          <p:nvPr/>
        </p:nvSpPr>
        <p:spPr>
          <a:xfrm>
            <a:off x="0" y="5965264"/>
            <a:ext cx="1370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600" b="1" dirty="0">
              <a:solidFill>
                <a:schemeClr val="bg1"/>
              </a:solidFill>
              <a:latin typeface="Marianne-Bold"/>
            </a:endParaRPr>
          </a:p>
          <a:p>
            <a:r>
              <a:rPr lang="fr-FR" sz="1600" b="1" dirty="0">
                <a:solidFill>
                  <a:schemeClr val="bg1"/>
                </a:solidFill>
                <a:latin typeface="Marianne-Bold"/>
              </a:rPr>
              <a:t>Innovation et </a:t>
            </a:r>
          </a:p>
          <a:p>
            <a:r>
              <a:rPr lang="fr-FR" sz="1600" b="1" dirty="0">
                <a:solidFill>
                  <a:schemeClr val="bg1"/>
                </a:solidFill>
                <a:latin typeface="Marianne-Bold"/>
              </a:rPr>
              <a:t>numérique</a:t>
            </a:r>
          </a:p>
        </p:txBody>
      </p:sp>
      <p:pic>
        <p:nvPicPr>
          <p:cNvPr id="24" name="Graphique 23" descr="Engrenages contour">
            <a:extLst>
              <a:ext uri="{FF2B5EF4-FFF2-40B4-BE49-F238E27FC236}">
                <a16:creationId xmlns:a16="http://schemas.microsoft.com/office/drawing/2014/main" id="{A0DE2D3B-A0BB-62BA-EF49-70882AB4D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02" y="3352823"/>
            <a:ext cx="914400" cy="914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EEBB4CF-3168-3E8F-D577-6F388FA5BC2D}"/>
              </a:ext>
            </a:extLst>
          </p:cNvPr>
          <p:cNvSpPr/>
          <p:nvPr/>
        </p:nvSpPr>
        <p:spPr>
          <a:xfrm>
            <a:off x="1032322" y="3464167"/>
            <a:ext cx="2056827" cy="691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Des ressources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E9174F48-9093-FC6C-598C-05D4C692F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6654" y="3305293"/>
            <a:ext cx="2783445" cy="1923860"/>
          </a:xfrm>
          <a:prstGeom prst="rect">
            <a:avLst/>
          </a:prstGeom>
        </p:spPr>
      </p:pic>
      <p:pic>
        <p:nvPicPr>
          <p:cNvPr id="1028" name="Picture 4" descr="Crbcorb">
            <a:extLst>
              <a:ext uri="{FF2B5EF4-FFF2-40B4-BE49-F238E27FC236}">
                <a16:creationId xmlns:a16="http://schemas.microsoft.com/office/drawing/2014/main" id="{E73AAFEB-99D6-2A9D-AFE3-E23D40C1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8" y="4772319"/>
            <a:ext cx="2178164" cy="46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051381-3740-A3A3-55F5-343C655FC365}"/>
              </a:ext>
            </a:extLst>
          </p:cNvPr>
          <p:cNvSpPr/>
          <p:nvPr/>
        </p:nvSpPr>
        <p:spPr>
          <a:xfrm>
            <a:off x="997002" y="1379969"/>
            <a:ext cx="4459304" cy="522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1200"/>
              </a:spcBef>
            </a:pPr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Favoriser la réindustrialisation et l’industrie de demain</a:t>
            </a:r>
            <a:endParaRPr lang="fr-FR" sz="1600" i="1" dirty="0">
              <a:solidFill>
                <a:srgbClr val="536779"/>
              </a:solidFill>
              <a:latin typeface="Marianne-Bold"/>
            </a:endParaRPr>
          </a:p>
        </p:txBody>
      </p:sp>
      <p:pic>
        <p:nvPicPr>
          <p:cNvPr id="5" name="Graphique 4" descr="Mille contour">
            <a:extLst>
              <a:ext uri="{FF2B5EF4-FFF2-40B4-BE49-F238E27FC236}">
                <a16:creationId xmlns:a16="http://schemas.microsoft.com/office/drawing/2014/main" id="{6CDD16B8-2FDB-20A6-94AE-7FA3DEE3F4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002" y="1204143"/>
            <a:ext cx="828000" cy="828000"/>
          </a:xfrm>
          <a:prstGeom prst="rect">
            <a:avLst/>
          </a:prstGeom>
        </p:spPr>
      </p:pic>
      <p:pic>
        <p:nvPicPr>
          <p:cNvPr id="10" name="Graphique 9" descr="Engrenages contour">
            <a:extLst>
              <a:ext uri="{FF2B5EF4-FFF2-40B4-BE49-F238E27FC236}">
                <a16:creationId xmlns:a16="http://schemas.microsoft.com/office/drawing/2014/main" id="{698C3AA2-345C-2DA7-39AC-357B61FF1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8609" y="773840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24EA94-2075-1151-2FCB-4AFBF95EF130}"/>
              </a:ext>
            </a:extLst>
          </p:cNvPr>
          <p:cNvSpPr/>
          <p:nvPr/>
        </p:nvSpPr>
        <p:spPr>
          <a:xfrm>
            <a:off x="6567271" y="885184"/>
            <a:ext cx="5386829" cy="691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Des actions et initiatives développées en Région</a:t>
            </a:r>
            <a:endParaRPr lang="fr-FR" sz="2000" i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30CAC6-79C0-2764-D587-7B43A27B90AD}"/>
              </a:ext>
            </a:extLst>
          </p:cNvPr>
          <p:cNvSpPr/>
          <p:nvPr/>
        </p:nvSpPr>
        <p:spPr>
          <a:xfrm>
            <a:off x="6395026" y="1974564"/>
            <a:ext cx="1794360" cy="551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600" i="1" dirty="0">
                <a:solidFill>
                  <a:srgbClr val="536779"/>
                </a:solidFill>
                <a:latin typeface="Marianne-Bold"/>
              </a:rPr>
              <a:t>Colloque numérique (TENLOG et cluster DIGITAL 113)</a:t>
            </a:r>
            <a:endParaRPr lang="fr-FR" sz="1600" i="1" dirty="0">
              <a:solidFill>
                <a:srgbClr val="536779"/>
              </a:solidFill>
              <a:highlight>
                <a:srgbClr val="FFFF00"/>
              </a:highlight>
              <a:latin typeface="Marianne-Bold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3DD7B3B-2AA7-6325-20CE-3DA1AF4041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9386" y="1470593"/>
            <a:ext cx="3496733" cy="174836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2DF40EC-D9EA-53BA-C246-145142507C87}"/>
              </a:ext>
            </a:extLst>
          </p:cNvPr>
          <p:cNvSpPr txBox="1"/>
          <p:nvPr/>
        </p:nvSpPr>
        <p:spPr>
          <a:xfrm>
            <a:off x="6341414" y="4963005"/>
            <a:ext cx="31207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536779"/>
                </a:solidFill>
                <a:latin typeface="Marianne-Bold"/>
              </a:rPr>
              <a:t>LE CLIR (Convergence des Logistiques Innovantes &amp; Responsables) - Daher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F2B3569-54AA-5828-2112-463DB4A5C76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7905" y="4912280"/>
            <a:ext cx="2526513" cy="123957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0AC84DF-59FB-A141-8007-D9AFB08DA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29" y="2740849"/>
            <a:ext cx="2218267" cy="221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1340BFA-7999-E9FF-BB6F-DD261D88ADF1}"/>
              </a:ext>
            </a:extLst>
          </p:cNvPr>
          <p:cNvSpPr txBox="1"/>
          <p:nvPr/>
        </p:nvSpPr>
        <p:spPr>
          <a:xfrm>
            <a:off x="8083149" y="3634295"/>
            <a:ext cx="3120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536779"/>
                </a:solidFill>
                <a:latin typeface="Marianne-Bold"/>
              </a:rPr>
              <a:t>La Mêlée Numérique</a:t>
            </a:r>
            <a:endParaRPr lang="fr-FR" sz="1600" i="1" dirty="0">
              <a:solidFill>
                <a:srgbClr val="536779"/>
              </a:solidFill>
              <a:highlight>
                <a:srgbClr val="FFFF00"/>
              </a:highlight>
              <a:latin typeface="Marianne-Bold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F70890-FD56-1FD0-271B-9F81004BA7CA}"/>
              </a:ext>
            </a:extLst>
          </p:cNvPr>
          <p:cNvSpPr/>
          <p:nvPr/>
        </p:nvSpPr>
        <p:spPr>
          <a:xfrm>
            <a:off x="975946" y="2120325"/>
            <a:ext cx="4459304" cy="100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Accroître la compétitivité des entreprises et leur performance environnementale</a:t>
            </a:r>
            <a:endParaRPr lang="fr-FR" sz="1600" i="1" dirty="0">
              <a:solidFill>
                <a:srgbClr val="536779"/>
              </a:solidFill>
              <a:latin typeface="Marianne-Bold"/>
            </a:endParaRPr>
          </a:p>
        </p:txBody>
      </p:sp>
      <p:pic>
        <p:nvPicPr>
          <p:cNvPr id="21" name="Graphique 20" descr="Mille contour">
            <a:extLst>
              <a:ext uri="{FF2B5EF4-FFF2-40B4-BE49-F238E27FC236}">
                <a16:creationId xmlns:a16="http://schemas.microsoft.com/office/drawing/2014/main" id="{BBBEADC3-BD20-3224-38E5-3BD007CF62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002" y="2193578"/>
            <a:ext cx="828000" cy="82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94F7308-453F-4D7F-63A7-EB108202A8F9}"/>
              </a:ext>
            </a:extLst>
          </p:cNvPr>
          <p:cNvSpPr/>
          <p:nvPr/>
        </p:nvSpPr>
        <p:spPr>
          <a:xfrm>
            <a:off x="237900" y="805513"/>
            <a:ext cx="4459304" cy="30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b="1" dirty="0">
                <a:solidFill>
                  <a:srgbClr val="536779"/>
                </a:solidFill>
                <a:latin typeface="Marianne-Bold"/>
              </a:rPr>
              <a:t>Des ambitions régionales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9E9F29-CEBB-7961-CE1E-CEA724C256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5270" y="5572490"/>
            <a:ext cx="2895851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46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32785-6235-2949-0702-0759185FA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">
            <a:extLst>
              <a:ext uri="{FF2B5EF4-FFF2-40B4-BE49-F238E27FC236}">
                <a16:creationId xmlns:a16="http://schemas.microsoft.com/office/drawing/2014/main" id="{43832454-1D59-081A-FEF5-CD44A26B211D}"/>
              </a:ext>
            </a:extLst>
          </p:cNvPr>
          <p:cNvSpPr/>
          <p:nvPr/>
        </p:nvSpPr>
        <p:spPr>
          <a:xfrm>
            <a:off x="0" y="2880"/>
            <a:ext cx="12192000" cy="691712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1" dirty="0">
                <a:solidFill>
                  <a:schemeClr val="bg1"/>
                </a:solidFill>
                <a:latin typeface="Marianne-Bold"/>
              </a:rPr>
              <a:t>Objectifs et propositions d’orientations</a:t>
            </a:r>
          </a:p>
        </p:txBody>
      </p:sp>
      <p:pic>
        <p:nvPicPr>
          <p:cNvPr id="112" name="Image 7">
            <a:extLst>
              <a:ext uri="{FF2B5EF4-FFF2-40B4-BE49-F238E27FC236}">
                <a16:creationId xmlns:a16="http://schemas.microsoft.com/office/drawing/2014/main" id="{8A7DB7BF-EFD1-0BF0-9CB0-A609247CCF30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1412" y="6279550"/>
            <a:ext cx="574200" cy="46980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2" descr="Résultat d’images pour Logo Région Occitanie">
            <a:extLst>
              <a:ext uri="{FF2B5EF4-FFF2-40B4-BE49-F238E27FC236}">
                <a16:creationId xmlns:a16="http://schemas.microsoft.com/office/drawing/2014/main" id="{A3C9F807-EE12-41CB-0882-2517872331C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702852" y="6358390"/>
            <a:ext cx="399240" cy="390960"/>
          </a:xfrm>
          <a:prstGeom prst="rect">
            <a:avLst/>
          </a:prstGeom>
          <a:ln w="0">
            <a:noFill/>
          </a:ln>
        </p:spPr>
      </p:pic>
      <p:pic>
        <p:nvPicPr>
          <p:cNvPr id="114" name="Image 9">
            <a:extLst>
              <a:ext uri="{FF2B5EF4-FFF2-40B4-BE49-F238E27FC236}">
                <a16:creationId xmlns:a16="http://schemas.microsoft.com/office/drawing/2014/main" id="{E52DF935-BF72-0B2C-A66B-579F7C7A44A3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14612" y="6361990"/>
            <a:ext cx="583200" cy="387360"/>
          </a:xfrm>
          <a:prstGeom prst="rect">
            <a:avLst/>
          </a:prstGeom>
          <a:ln w="0">
            <a:noFill/>
          </a:ln>
        </p:spPr>
      </p:pic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4FF5C0B6-07A2-2F67-A7AB-395B8FA2605D}"/>
              </a:ext>
            </a:extLst>
          </p:cNvPr>
          <p:cNvSpPr/>
          <p:nvPr/>
        </p:nvSpPr>
        <p:spPr>
          <a:xfrm>
            <a:off x="0" y="5161085"/>
            <a:ext cx="1951892" cy="1696915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DejaVu San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EC36782-4D44-8D76-21E3-009136B5833D}"/>
              </a:ext>
            </a:extLst>
          </p:cNvPr>
          <p:cNvSpPr/>
          <p:nvPr/>
        </p:nvSpPr>
        <p:spPr>
          <a:xfrm>
            <a:off x="184638" y="2807253"/>
            <a:ext cx="1767254" cy="101201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Marianne-Bold"/>
              </a:rPr>
              <a:t>Axe innovation et numérique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419708A-8017-971C-DA02-EE900497E8D4}"/>
              </a:ext>
            </a:extLst>
          </p:cNvPr>
          <p:cNvSpPr txBox="1"/>
          <p:nvPr/>
        </p:nvSpPr>
        <p:spPr>
          <a:xfrm>
            <a:off x="2231249" y="2805429"/>
            <a:ext cx="3228975" cy="1015663"/>
          </a:xfrm>
          <a:prstGeom prst="rect">
            <a:avLst/>
          </a:prstGeom>
          <a:solidFill>
            <a:srgbClr val="536779"/>
          </a:solidFill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latin typeface="Marianne-Bold"/>
              </a:rPr>
              <a:t>Encourager une gestion plus efficiente et automatisée des opérations logistiques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BBE078F-CFB5-DBBA-7205-A9A6BCC3C15B}"/>
              </a:ext>
            </a:extLst>
          </p:cNvPr>
          <p:cNvSpPr txBox="1"/>
          <p:nvPr/>
        </p:nvSpPr>
        <p:spPr>
          <a:xfrm>
            <a:off x="-9000" y="5856798"/>
            <a:ext cx="137037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000" b="1" dirty="0">
              <a:solidFill>
                <a:schemeClr val="bg1"/>
              </a:solidFill>
              <a:latin typeface="Marianne-Bold"/>
            </a:endParaRPr>
          </a:p>
          <a:p>
            <a:r>
              <a:rPr lang="fr-FR" sz="1600" b="1" dirty="0">
                <a:solidFill>
                  <a:schemeClr val="bg1"/>
                </a:solidFill>
                <a:latin typeface="Marianne-Bold"/>
              </a:rPr>
              <a:t>Innovation et </a:t>
            </a:r>
          </a:p>
          <a:p>
            <a:r>
              <a:rPr lang="fr-FR" sz="1600" b="1" dirty="0">
                <a:solidFill>
                  <a:schemeClr val="bg1"/>
                </a:solidFill>
                <a:latin typeface="Marianne-Bold"/>
              </a:rPr>
              <a:t>numérique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1D560A1-0DD5-D01E-8589-F99CB6F03CD2}"/>
              </a:ext>
            </a:extLst>
          </p:cNvPr>
          <p:cNvSpPr txBox="1"/>
          <p:nvPr/>
        </p:nvSpPr>
        <p:spPr>
          <a:xfrm>
            <a:off x="6572600" y="3084186"/>
            <a:ext cx="54904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algn="l"/>
            <a:r>
              <a:rPr lang="fr-FR" sz="2000" dirty="0">
                <a:solidFill>
                  <a:schemeClr val="tx2"/>
                </a:solidFill>
              </a:rPr>
              <a:t>Faciliter l’optimisation et les Big Datas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3CBD6ED-7814-B605-9998-5B5C12592FC6}"/>
              </a:ext>
            </a:extLst>
          </p:cNvPr>
          <p:cNvSpPr txBox="1"/>
          <p:nvPr/>
        </p:nvSpPr>
        <p:spPr>
          <a:xfrm>
            <a:off x="6611623" y="1678160"/>
            <a:ext cx="549046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algn="l"/>
            <a:r>
              <a:rPr lang="fr-FR" sz="2000" dirty="0">
                <a:solidFill>
                  <a:schemeClr val="tx2"/>
                </a:solidFill>
              </a:rPr>
              <a:t>Contribuer à l’amélioration de la traçabilité et de la visibilité en temps réel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0614B72B-BCF2-1266-653F-F455459ADFD3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5460224" y="2032103"/>
            <a:ext cx="558697" cy="1281158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861C412C-18CB-E162-1B8C-C504AAFC039A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 flipV="1">
            <a:off x="5460224" y="3300734"/>
            <a:ext cx="558697" cy="12527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que 17" descr="Partager avec un remplissage uni">
            <a:extLst>
              <a:ext uri="{FF2B5EF4-FFF2-40B4-BE49-F238E27FC236}">
                <a16:creationId xmlns:a16="http://schemas.microsoft.com/office/drawing/2014/main" id="{FCA927FD-38E9-2B98-908B-2813CFD9D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8921" y="1780103"/>
            <a:ext cx="504000" cy="504000"/>
          </a:xfrm>
          <a:prstGeom prst="rect">
            <a:avLst/>
          </a:prstGeom>
        </p:spPr>
      </p:pic>
      <p:pic>
        <p:nvPicPr>
          <p:cNvPr id="19" name="Graphique 18" descr="Partager avec un remplissage uni">
            <a:extLst>
              <a:ext uri="{FF2B5EF4-FFF2-40B4-BE49-F238E27FC236}">
                <a16:creationId xmlns:a16="http://schemas.microsoft.com/office/drawing/2014/main" id="{87046D54-5638-6E3F-F37E-A04C9F970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8921" y="3048734"/>
            <a:ext cx="504000" cy="504000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AEABD59-26F7-B6AF-3BCC-FB28FF87E76B}"/>
              </a:ext>
            </a:extLst>
          </p:cNvPr>
          <p:cNvCxnSpPr>
            <a:cxnSpLocks/>
            <a:stCxn id="2" idx="3"/>
            <a:endCxn id="17" idx="1"/>
          </p:cNvCxnSpPr>
          <p:nvPr/>
        </p:nvCxnSpPr>
        <p:spPr>
          <a:xfrm>
            <a:off x="1951892" y="3313261"/>
            <a:ext cx="279357" cy="0"/>
          </a:xfrm>
          <a:prstGeom prst="straightConnector1">
            <a:avLst/>
          </a:prstGeom>
          <a:ln w="19050">
            <a:solidFill>
              <a:srgbClr val="5367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AEFA25A9-8A4F-2232-74B8-9AD317B86570}"/>
              </a:ext>
            </a:extLst>
          </p:cNvPr>
          <p:cNvSpPr txBox="1"/>
          <p:nvPr/>
        </p:nvSpPr>
        <p:spPr>
          <a:xfrm>
            <a:off x="6572600" y="4528071"/>
            <a:ext cx="549046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536779"/>
                </a:solidFill>
                <a:latin typeface="Marianne-Bold"/>
              </a:defRPr>
            </a:lvl1pPr>
          </a:lstStyle>
          <a:p>
            <a:pPr algn="l"/>
            <a:r>
              <a:rPr lang="fr-FR" sz="2000" dirty="0">
                <a:solidFill>
                  <a:schemeClr val="tx2"/>
                </a:solidFill>
              </a:rPr>
              <a:t>Promouvoir l’innovation au service de la durabilité</a:t>
            </a:r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4334EF3D-52A9-3921-8036-C567F84E4C1D}"/>
              </a:ext>
            </a:extLst>
          </p:cNvPr>
          <p:cNvCxnSpPr>
            <a:cxnSpLocks/>
            <a:stCxn id="17" idx="3"/>
            <a:endCxn id="29" idx="1"/>
          </p:cNvCxnSpPr>
          <p:nvPr/>
        </p:nvCxnSpPr>
        <p:spPr>
          <a:xfrm>
            <a:off x="5460224" y="3313261"/>
            <a:ext cx="519674" cy="1436869"/>
          </a:xfrm>
          <a:prstGeom prst="bentConnector3">
            <a:avLst>
              <a:gd name="adj1" fmla="val 50000"/>
            </a:avLst>
          </a:prstGeom>
          <a:ln w="19050">
            <a:solidFill>
              <a:srgbClr val="53677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que 28" descr="Partager avec un remplissage uni">
            <a:extLst>
              <a:ext uri="{FF2B5EF4-FFF2-40B4-BE49-F238E27FC236}">
                <a16:creationId xmlns:a16="http://schemas.microsoft.com/office/drawing/2014/main" id="{FCE3970D-A811-6936-FC73-0C9DCA4F6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9898" y="4498130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352440" y="1134720"/>
            <a:ext cx="11563200" cy="2386080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3" name="ZoneTexte 5"/>
          <p:cNvSpPr/>
          <p:nvPr/>
        </p:nvSpPr>
        <p:spPr>
          <a:xfrm>
            <a:off x="3267360" y="1206992"/>
            <a:ext cx="7982640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3200" b="1" spc="-1" dirty="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r>
              <a:rPr lang="fr-FR" sz="3200" b="1" spc="-1" baseline="30000" dirty="0">
                <a:solidFill>
                  <a:srgbClr val="FFFFFF"/>
                </a:solidFill>
                <a:latin typeface="Calibri"/>
                <a:ea typeface="DejaVu Sans"/>
              </a:rPr>
              <a:t>ème</a:t>
            </a:r>
            <a:r>
              <a:rPr lang="fr-FR" sz="3200" b="1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32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Conférence Régionale de la Logistique</a:t>
            </a:r>
            <a:endParaRPr lang="fr-FR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32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OCCITANIE , Table Ronde Quelles orientations en faveur du développement d’une logistique durable en Occitanie </a:t>
            </a:r>
            <a:endParaRPr lang="fr-FR" sz="3200" spc="-1" dirty="0">
              <a:latin typeface="Arial"/>
              <a:ea typeface="DejaVu Sans"/>
            </a:endParaRPr>
          </a:p>
        </p:txBody>
      </p:sp>
      <p:sp>
        <p:nvSpPr>
          <p:cNvPr id="84" name="Rectangle 6"/>
          <p:cNvSpPr/>
          <p:nvPr/>
        </p:nvSpPr>
        <p:spPr>
          <a:xfrm>
            <a:off x="639000" y="1311120"/>
            <a:ext cx="2341800" cy="198936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85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80" y="1531800"/>
            <a:ext cx="1093680" cy="60012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2" descr="Résultat d’images pour Logo Région Occitani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76360" y="3842640"/>
            <a:ext cx="1468080" cy="1437480"/>
          </a:xfrm>
          <a:prstGeom prst="rect">
            <a:avLst/>
          </a:prstGeom>
          <a:ln w="0">
            <a:noFill/>
          </a:ln>
        </p:spPr>
      </p:pic>
      <p:pic>
        <p:nvPicPr>
          <p:cNvPr id="87" name="Image 9"/>
          <p:cNvPicPr/>
          <p:nvPr/>
        </p:nvPicPr>
        <p:blipFill>
          <a:blip r:embed="rId4"/>
          <a:stretch/>
        </p:blipFill>
        <p:spPr>
          <a:xfrm>
            <a:off x="4007880" y="3849120"/>
            <a:ext cx="2138400" cy="1424160"/>
          </a:xfrm>
          <a:prstGeom prst="rect">
            <a:avLst/>
          </a:prstGeom>
          <a:ln w="0">
            <a:noFill/>
          </a:ln>
        </p:spPr>
      </p:pic>
      <p:pic>
        <p:nvPicPr>
          <p:cNvPr id="88" name="Graphique 11" descr="Entrepôt avec un remplissage uni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81680" y="2554200"/>
            <a:ext cx="775800" cy="775800"/>
          </a:xfrm>
          <a:prstGeom prst="rect">
            <a:avLst/>
          </a:prstGeom>
          <a:ln w="0">
            <a:noFill/>
          </a:ln>
        </p:spPr>
      </p:pic>
      <p:pic>
        <p:nvPicPr>
          <p:cNvPr id="89" name="Graphique 13" descr="Informatique hébergé avec un remplissage uni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892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0" name="Graphique 15" descr="Fret avec un remplissage uni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1400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1" name="Image 1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5160" y="1541160"/>
            <a:ext cx="600120" cy="600120"/>
          </a:xfrm>
          <a:prstGeom prst="rect">
            <a:avLst/>
          </a:prstGeom>
          <a:ln w="7739">
            <a:noFill/>
          </a:ln>
        </p:spPr>
      </p:pic>
      <p:pic>
        <p:nvPicPr>
          <p:cNvPr id="92" name="Image 1"/>
          <p:cNvPicPr/>
          <p:nvPr/>
        </p:nvPicPr>
        <p:blipFill>
          <a:blip r:embed="rId9"/>
          <a:stretch/>
        </p:blipFill>
        <p:spPr>
          <a:xfrm>
            <a:off x="547560" y="3786840"/>
            <a:ext cx="1665360" cy="15487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7362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352440" y="842211"/>
            <a:ext cx="11655076" cy="2944629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3" name="ZoneTexte 5"/>
          <p:cNvSpPr/>
          <p:nvPr/>
        </p:nvSpPr>
        <p:spPr>
          <a:xfrm>
            <a:off x="3267360" y="1206992"/>
            <a:ext cx="7982640" cy="30455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3200" b="1" spc="-1" dirty="0">
                <a:solidFill>
                  <a:srgbClr val="FFFFFF"/>
                </a:solidFill>
                <a:latin typeface="Calibri"/>
              </a:rPr>
              <a:t>2ème Conférence Régionale de la Logistique</a:t>
            </a:r>
          </a:p>
          <a:p>
            <a:r>
              <a:rPr lang="fr-FR" sz="3200" b="1" spc="-1" dirty="0">
                <a:solidFill>
                  <a:srgbClr val="FFFFFF"/>
                </a:solidFill>
                <a:latin typeface="Calibri"/>
              </a:rPr>
              <a:t>OCCITANIE</a:t>
            </a:r>
          </a:p>
          <a:p>
            <a:r>
              <a:rPr lang="fr-FR" sz="3200" b="1" spc="-1" dirty="0">
                <a:solidFill>
                  <a:srgbClr val="FFFFFF"/>
                </a:solidFill>
                <a:latin typeface="Calibri"/>
              </a:rPr>
              <a:t>Intervention de Christophe BAZZO , Directeur Général Délégué Infrastructures, Transports,  Mobilités, Mer </a:t>
            </a:r>
            <a:r>
              <a:rPr lang="fr-FR" sz="32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Région Occitanie</a:t>
            </a:r>
            <a:br>
              <a:rPr lang="fr-FR" sz="3200" i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200" b="1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4" name="Rectangle 6"/>
          <p:cNvSpPr/>
          <p:nvPr/>
        </p:nvSpPr>
        <p:spPr>
          <a:xfrm>
            <a:off x="639000" y="1311120"/>
            <a:ext cx="2341800" cy="198936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85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80" y="1531800"/>
            <a:ext cx="1093680" cy="60012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2" descr="Résultat d’images pour Logo Région Occitani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76360" y="3842640"/>
            <a:ext cx="1468080" cy="1437480"/>
          </a:xfrm>
          <a:prstGeom prst="rect">
            <a:avLst/>
          </a:prstGeom>
          <a:ln w="0">
            <a:noFill/>
          </a:ln>
        </p:spPr>
      </p:pic>
      <p:pic>
        <p:nvPicPr>
          <p:cNvPr id="87" name="Image 9"/>
          <p:cNvPicPr/>
          <p:nvPr/>
        </p:nvPicPr>
        <p:blipFill>
          <a:blip r:embed="rId4"/>
          <a:stretch/>
        </p:blipFill>
        <p:spPr>
          <a:xfrm>
            <a:off x="4007880" y="3849120"/>
            <a:ext cx="2138400" cy="1424160"/>
          </a:xfrm>
          <a:prstGeom prst="rect">
            <a:avLst/>
          </a:prstGeom>
          <a:ln w="0">
            <a:noFill/>
          </a:ln>
        </p:spPr>
      </p:pic>
      <p:pic>
        <p:nvPicPr>
          <p:cNvPr id="88" name="Graphique 11" descr="Entrepôt avec un remplissage uni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81680" y="2554200"/>
            <a:ext cx="775800" cy="775800"/>
          </a:xfrm>
          <a:prstGeom prst="rect">
            <a:avLst/>
          </a:prstGeom>
          <a:ln w="0">
            <a:noFill/>
          </a:ln>
        </p:spPr>
      </p:pic>
      <p:pic>
        <p:nvPicPr>
          <p:cNvPr id="89" name="Graphique 13" descr="Informatique hébergé avec un remplissage uni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892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0" name="Graphique 15" descr="Fret avec un remplissage uni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1400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1" name="Image 1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5160" y="1541160"/>
            <a:ext cx="600120" cy="600120"/>
          </a:xfrm>
          <a:prstGeom prst="rect">
            <a:avLst/>
          </a:prstGeom>
          <a:ln w="7739">
            <a:noFill/>
          </a:ln>
        </p:spPr>
      </p:pic>
      <p:pic>
        <p:nvPicPr>
          <p:cNvPr id="92" name="Image 1"/>
          <p:cNvPicPr/>
          <p:nvPr/>
        </p:nvPicPr>
        <p:blipFill>
          <a:blip r:embed="rId9"/>
          <a:stretch/>
        </p:blipFill>
        <p:spPr>
          <a:xfrm>
            <a:off x="547560" y="3786840"/>
            <a:ext cx="1665360" cy="15487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57327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771C-F197-9CDA-A630-6372BAD2B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">
            <a:extLst>
              <a:ext uri="{FF2B5EF4-FFF2-40B4-BE49-F238E27FC236}">
                <a16:creationId xmlns:a16="http://schemas.microsoft.com/office/drawing/2014/main" id="{BFF9E575-E9DB-277D-3A3E-9ABD85989379}"/>
              </a:ext>
            </a:extLst>
          </p:cNvPr>
          <p:cNvSpPr/>
          <p:nvPr/>
        </p:nvSpPr>
        <p:spPr>
          <a:xfrm>
            <a:off x="0" y="0"/>
            <a:ext cx="12220349" cy="1127627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i="1" dirty="0">
              <a:solidFill>
                <a:schemeClr val="bg1"/>
              </a:solidFill>
              <a:latin typeface="Marianne-Bold"/>
            </a:endParaRPr>
          </a:p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1" dirty="0">
                <a:solidFill>
                  <a:schemeClr val="bg1"/>
                </a:solidFill>
                <a:latin typeface="Marianne-Bold"/>
              </a:rPr>
              <a:t>La Région Occitanie</a:t>
            </a:r>
          </a:p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l’entretien des voies au développement de nouvelles plateformes de transfert rail-route et à la réouverture de lignes de fret, la Région crée les conditions d’un transport de marchandises décarboné</a:t>
            </a:r>
            <a:endParaRPr lang="fr-FR" sz="1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i="1" dirty="0">
              <a:solidFill>
                <a:schemeClr val="bg1"/>
              </a:solidFill>
              <a:latin typeface="Marianne-Bold"/>
            </a:endParaRPr>
          </a:p>
        </p:txBody>
      </p:sp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96246A50-891A-23D0-85D9-AD8ABC36C05A}"/>
              </a:ext>
            </a:extLst>
          </p:cNvPr>
          <p:cNvSpPr/>
          <p:nvPr/>
        </p:nvSpPr>
        <p:spPr>
          <a:xfrm>
            <a:off x="-16475" y="5161085"/>
            <a:ext cx="1951892" cy="1696915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DejaVu Sans"/>
            </a:endParaRPr>
          </a:p>
        </p:txBody>
      </p:sp>
      <p:pic>
        <p:nvPicPr>
          <p:cNvPr id="14" name="Image 7">
            <a:extLst>
              <a:ext uri="{FF2B5EF4-FFF2-40B4-BE49-F238E27FC236}">
                <a16:creationId xmlns:a16="http://schemas.microsoft.com/office/drawing/2014/main" id="{7CE66446-344F-8A87-DD57-A776848CB6E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1412" y="6279550"/>
            <a:ext cx="574200" cy="469800"/>
          </a:xfrm>
          <a:prstGeom prst="rect">
            <a:avLst/>
          </a:prstGeom>
          <a:ln w="0">
            <a:noFill/>
          </a:ln>
        </p:spPr>
      </p:pic>
      <p:pic>
        <p:nvPicPr>
          <p:cNvPr id="17" name="Picture 2" descr="Résultat d’images pour Logo Région Occitanie">
            <a:extLst>
              <a:ext uri="{FF2B5EF4-FFF2-40B4-BE49-F238E27FC236}">
                <a16:creationId xmlns:a16="http://schemas.microsoft.com/office/drawing/2014/main" id="{5702376F-10DF-AF85-00E7-5623359B6AA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702852" y="6358390"/>
            <a:ext cx="399240" cy="390960"/>
          </a:xfrm>
          <a:prstGeom prst="rect">
            <a:avLst/>
          </a:prstGeom>
          <a:ln w="0">
            <a:noFill/>
          </a:ln>
        </p:spPr>
      </p:pic>
      <p:pic>
        <p:nvPicPr>
          <p:cNvPr id="19" name="Image 9">
            <a:extLst>
              <a:ext uri="{FF2B5EF4-FFF2-40B4-BE49-F238E27FC236}">
                <a16:creationId xmlns:a16="http://schemas.microsoft.com/office/drawing/2014/main" id="{E7067386-22AB-2762-031B-5FFFEC1BEA9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14612" y="6361990"/>
            <a:ext cx="583200" cy="387360"/>
          </a:xfrm>
          <a:prstGeom prst="rect">
            <a:avLst/>
          </a:prstGeom>
          <a:ln w="0"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AFE967F-3CE9-BFC2-3DBD-FD70BFBA9593}"/>
              </a:ext>
            </a:extLst>
          </p:cNvPr>
          <p:cNvSpPr txBox="1"/>
          <p:nvPr/>
        </p:nvSpPr>
        <p:spPr>
          <a:xfrm>
            <a:off x="8494189" y="4886624"/>
            <a:ext cx="3530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2000" b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23A4D-E496-A03D-04DC-E9FB5D5BE5F6}"/>
              </a:ext>
            </a:extLst>
          </p:cNvPr>
          <p:cNvSpPr/>
          <p:nvPr/>
        </p:nvSpPr>
        <p:spPr>
          <a:xfrm flipV="1">
            <a:off x="8024030" y="1418310"/>
            <a:ext cx="4198824" cy="373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1600" i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2EED15-CB0C-0E53-4680-A6BE3563C8E8}"/>
              </a:ext>
            </a:extLst>
          </p:cNvPr>
          <p:cNvSpPr/>
          <p:nvPr/>
        </p:nvSpPr>
        <p:spPr>
          <a:xfrm>
            <a:off x="8024030" y="5552365"/>
            <a:ext cx="4131170" cy="916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2000" b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E7503F-2E65-1576-C057-2DC2E0BA0A29}"/>
              </a:ext>
            </a:extLst>
          </p:cNvPr>
          <p:cNvSpPr/>
          <p:nvPr/>
        </p:nvSpPr>
        <p:spPr>
          <a:xfrm>
            <a:off x="8465259" y="3305204"/>
            <a:ext cx="2863784" cy="400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2000" b="1" dirty="0">
              <a:solidFill>
                <a:srgbClr val="536779"/>
              </a:solidFill>
              <a:latin typeface="Marianne-Bold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F1C53A9-3AF3-45A5-B754-66858BCA1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08" y="6167468"/>
            <a:ext cx="565733" cy="55703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B8E11C1-89DE-406A-B01B-44FA539EAFF9}"/>
              </a:ext>
            </a:extLst>
          </p:cNvPr>
          <p:cNvSpPr txBox="1"/>
          <p:nvPr/>
        </p:nvSpPr>
        <p:spPr>
          <a:xfrm>
            <a:off x="742826" y="1286559"/>
            <a:ext cx="100339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i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Une offre logistique multimodale en développement pour les ports régionaux d’Occitanie : </a:t>
            </a:r>
          </a:p>
          <a:p>
            <a:pPr algn="ctr"/>
            <a:r>
              <a:rPr lang="fr-FR" sz="2000" b="1" i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PORT DE SETE </a:t>
            </a:r>
            <a:r>
              <a:rPr lang="fr-FR" sz="2000" i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: 10 ans d’investissements au service de l’intermodalité  </a:t>
            </a:r>
            <a:endParaRPr lang="fr-FR" sz="2000" i="1" u="none" strike="noStrike" baseline="0" dirty="0">
              <a:solidFill>
                <a:schemeClr val="tx2"/>
              </a:solidFill>
              <a:latin typeface="Marianne-Bold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66B6F9-8E9F-4938-B6F2-3ED7F9B06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6803" y="817142"/>
            <a:ext cx="1124332" cy="1073205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A7A7EC-617A-488A-B832-E27E67CA83A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9717" y="1604866"/>
            <a:ext cx="4290005" cy="5161054"/>
          </a:xfr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 algn="just"/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Raccordement ferroviaire : </a:t>
            </a:r>
          </a:p>
          <a:p>
            <a:pPr algn="just"/>
            <a:endParaRPr lang="fr-FR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42 km de voies ferrées portuaires,</a:t>
            </a:r>
          </a:p>
          <a:p>
            <a:pPr algn="just"/>
            <a:endParaRPr lang="fr-FR" sz="6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6800" dirty="0">
                <a:latin typeface="Arial" panose="020B0604020202020204" pitchFamily="34" charset="0"/>
                <a:cs typeface="Arial" panose="020B0604020202020204" pitchFamily="34" charset="0"/>
              </a:rPr>
              <a:t>raccordement rapide au RFN à 2 km du port,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fr-F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6600" dirty="0">
                <a:latin typeface="Arial" panose="020B0604020202020204" pitchFamily="34" charset="0"/>
                <a:cs typeface="Arial" panose="020B0604020202020204" pitchFamily="34" charset="0"/>
              </a:rPr>
              <a:t>chargement/déchargement 40 000 UTI/an,</a:t>
            </a:r>
            <a:r>
              <a:rPr lang="fr-FR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fr-FR" sz="6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6600" dirty="0">
                <a:latin typeface="Arial" panose="020B0604020202020204" pitchFamily="34" charset="0"/>
                <a:cs typeface="Arial" panose="020B0604020202020204" pitchFamily="34" charset="0"/>
              </a:rPr>
              <a:t>terminal équipé avec la technique de chargement horizontal </a:t>
            </a:r>
            <a:r>
              <a:rPr lang="fr-FR" sz="6600" dirty="0" err="1">
                <a:latin typeface="Arial" panose="020B0604020202020204" pitchFamily="34" charset="0"/>
                <a:cs typeface="Arial" panose="020B0604020202020204" pitchFamily="34" charset="0"/>
              </a:rPr>
              <a:t>Modalohr</a:t>
            </a:r>
            <a:r>
              <a:rPr lang="fr-FR" sz="6600" dirty="0">
                <a:latin typeface="Arial" panose="020B0604020202020204" pitchFamily="34" charset="0"/>
                <a:cs typeface="Arial" panose="020B0604020202020204" pitchFamily="34" charset="0"/>
              </a:rPr>
              <a:t> sur une zone de 6 ha </a:t>
            </a:r>
            <a:r>
              <a:rPr lang="fr-FR" sz="6400" dirty="0">
                <a:latin typeface="Arial" panose="020B0604020202020204" pitchFamily="34" charset="0"/>
                <a:cs typeface="Arial" panose="020B0604020202020204" pitchFamily="34" charset="0"/>
              </a:rPr>
              <a:t>en mesure de charger 3 trains simultanément de 700 m,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fr-F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6400" dirty="0">
                <a:latin typeface="Arial" panose="020B0604020202020204" pitchFamily="34" charset="0"/>
                <a:cs typeface="Arial" panose="020B0604020202020204" pitchFamily="34" charset="0"/>
              </a:rPr>
              <a:t>services d’autoroutes ferroviaires réguliers : 3 services par semaine à destination de Calais, 3 à destination de Paris-Valenton et un à destination de Poznan en Pologne,</a:t>
            </a:r>
          </a:p>
          <a:p>
            <a:pPr algn="just"/>
            <a:endParaRPr lang="fr-F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6400" dirty="0">
                <a:latin typeface="Arial" panose="020B0604020202020204" pitchFamily="34" charset="0"/>
                <a:cs typeface="Arial" panose="020B0604020202020204" pitchFamily="34" charset="0"/>
              </a:rPr>
              <a:t>services pour le chargement des marchandises en vrac avec notamment des connexions de 3 trains par semaine à destination de Tonneins (Lot-et-Garonne) et Portes-Lès-Valence (Drôme</a:t>
            </a:r>
            <a:r>
              <a:rPr lang="fr-FR" sz="5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10658E3-EE56-4CAD-B758-E5F0A91BA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340" y="2481203"/>
            <a:ext cx="6656660" cy="374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80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771C-F197-9CDA-A630-6372BAD2B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">
            <a:extLst>
              <a:ext uri="{FF2B5EF4-FFF2-40B4-BE49-F238E27FC236}">
                <a16:creationId xmlns:a16="http://schemas.microsoft.com/office/drawing/2014/main" id="{BFF9E575-E9DB-277D-3A3E-9ABD85989379}"/>
              </a:ext>
            </a:extLst>
          </p:cNvPr>
          <p:cNvSpPr/>
          <p:nvPr/>
        </p:nvSpPr>
        <p:spPr>
          <a:xfrm>
            <a:off x="0" y="0"/>
            <a:ext cx="12220349" cy="1127627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i="1" dirty="0">
              <a:solidFill>
                <a:schemeClr val="bg1"/>
              </a:solidFill>
              <a:latin typeface="Marianne-Bold"/>
            </a:endParaRPr>
          </a:p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1" dirty="0">
                <a:solidFill>
                  <a:schemeClr val="bg1"/>
                </a:solidFill>
                <a:latin typeface="Marianne-Bold"/>
              </a:rPr>
              <a:t>La Région Occitanie</a:t>
            </a:r>
          </a:p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l’entretien des voies au développement de nouvelles plateformes de transfert rail-route et à la réouverture de lignes de fret, la Région crée les conditions d’un transport de marchandises décarboné</a:t>
            </a:r>
            <a:endParaRPr lang="fr-FR" sz="1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i="1" dirty="0">
              <a:solidFill>
                <a:schemeClr val="bg1"/>
              </a:solidFill>
              <a:latin typeface="Marianne-Bold"/>
            </a:endParaRPr>
          </a:p>
        </p:txBody>
      </p:sp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96246A50-891A-23D0-85D9-AD8ABC36C05A}"/>
              </a:ext>
            </a:extLst>
          </p:cNvPr>
          <p:cNvSpPr/>
          <p:nvPr/>
        </p:nvSpPr>
        <p:spPr>
          <a:xfrm>
            <a:off x="-16475" y="5161085"/>
            <a:ext cx="1951892" cy="1696915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DejaVu Sans"/>
            </a:endParaRPr>
          </a:p>
        </p:txBody>
      </p:sp>
      <p:pic>
        <p:nvPicPr>
          <p:cNvPr id="14" name="Image 7">
            <a:extLst>
              <a:ext uri="{FF2B5EF4-FFF2-40B4-BE49-F238E27FC236}">
                <a16:creationId xmlns:a16="http://schemas.microsoft.com/office/drawing/2014/main" id="{7CE66446-344F-8A87-DD57-A776848CB6E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1412" y="6279550"/>
            <a:ext cx="574200" cy="469800"/>
          </a:xfrm>
          <a:prstGeom prst="rect">
            <a:avLst/>
          </a:prstGeom>
          <a:ln w="0">
            <a:noFill/>
          </a:ln>
        </p:spPr>
      </p:pic>
      <p:pic>
        <p:nvPicPr>
          <p:cNvPr id="17" name="Picture 2" descr="Résultat d’images pour Logo Région Occitanie">
            <a:extLst>
              <a:ext uri="{FF2B5EF4-FFF2-40B4-BE49-F238E27FC236}">
                <a16:creationId xmlns:a16="http://schemas.microsoft.com/office/drawing/2014/main" id="{5702376F-10DF-AF85-00E7-5623359B6AA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702852" y="6358390"/>
            <a:ext cx="399240" cy="390960"/>
          </a:xfrm>
          <a:prstGeom prst="rect">
            <a:avLst/>
          </a:prstGeom>
          <a:ln w="0">
            <a:noFill/>
          </a:ln>
        </p:spPr>
      </p:pic>
      <p:pic>
        <p:nvPicPr>
          <p:cNvPr id="19" name="Image 9">
            <a:extLst>
              <a:ext uri="{FF2B5EF4-FFF2-40B4-BE49-F238E27FC236}">
                <a16:creationId xmlns:a16="http://schemas.microsoft.com/office/drawing/2014/main" id="{E7067386-22AB-2762-031B-5FFFEC1BEA9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14612" y="6361990"/>
            <a:ext cx="583200" cy="387360"/>
          </a:xfrm>
          <a:prstGeom prst="rect">
            <a:avLst/>
          </a:prstGeom>
          <a:ln w="0"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AFE967F-3CE9-BFC2-3DBD-FD70BFBA9593}"/>
              </a:ext>
            </a:extLst>
          </p:cNvPr>
          <p:cNvSpPr txBox="1"/>
          <p:nvPr/>
        </p:nvSpPr>
        <p:spPr>
          <a:xfrm>
            <a:off x="6366393" y="4071811"/>
            <a:ext cx="3530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2000" b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23A4D-E496-A03D-04DC-E9FB5D5BE5F6}"/>
              </a:ext>
            </a:extLst>
          </p:cNvPr>
          <p:cNvSpPr/>
          <p:nvPr/>
        </p:nvSpPr>
        <p:spPr>
          <a:xfrm flipV="1">
            <a:off x="8024030" y="1418310"/>
            <a:ext cx="4198824" cy="373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1600" i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2EED15-CB0C-0E53-4680-A6BE3563C8E8}"/>
              </a:ext>
            </a:extLst>
          </p:cNvPr>
          <p:cNvSpPr/>
          <p:nvPr/>
        </p:nvSpPr>
        <p:spPr>
          <a:xfrm>
            <a:off x="8024030" y="5552365"/>
            <a:ext cx="4131170" cy="916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2000" b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E7503F-2E65-1576-C057-2DC2E0BA0A29}"/>
              </a:ext>
            </a:extLst>
          </p:cNvPr>
          <p:cNvSpPr/>
          <p:nvPr/>
        </p:nvSpPr>
        <p:spPr>
          <a:xfrm>
            <a:off x="8465259" y="3305204"/>
            <a:ext cx="2863784" cy="400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2000" b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DFCF4-3410-7FB2-CEBE-D86BA86EDCDF}"/>
              </a:ext>
            </a:extLst>
          </p:cNvPr>
          <p:cNvSpPr/>
          <p:nvPr/>
        </p:nvSpPr>
        <p:spPr>
          <a:xfrm>
            <a:off x="3088730" y="5522309"/>
            <a:ext cx="3436284" cy="1191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2000" b="1" dirty="0">
              <a:solidFill>
                <a:srgbClr val="536779"/>
              </a:solidFill>
              <a:latin typeface="Marianne-Bold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F1C53A9-3AF3-45A5-B754-66858BCA1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08" y="6167468"/>
            <a:ext cx="565733" cy="55703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B8E11C1-89DE-406A-B01B-44FA539EAFF9}"/>
              </a:ext>
            </a:extLst>
          </p:cNvPr>
          <p:cNvSpPr txBox="1"/>
          <p:nvPr/>
        </p:nvSpPr>
        <p:spPr>
          <a:xfrm>
            <a:off x="523894" y="977846"/>
            <a:ext cx="85015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i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Une offre logistique multimodale en développement </a:t>
            </a:r>
            <a:endParaRPr lang="fr-FR" sz="2000" i="1" u="none" strike="noStrike" baseline="0" dirty="0">
              <a:solidFill>
                <a:schemeClr val="tx2"/>
              </a:solidFill>
              <a:latin typeface="Marianne-Bold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B94662-8876-4100-89C1-CDE79D60136D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6C40F446-33C1-42ED-8280-9263A6640D53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6"/>
          <a:stretch>
            <a:fillRect/>
          </a:stretch>
        </p:blipFill>
        <p:spPr>
          <a:xfrm>
            <a:off x="6808788" y="4838460"/>
            <a:ext cx="3669516" cy="1897062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F24E8330-8DDE-4CF8-9ADC-B3EFEC14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95" y="273600"/>
            <a:ext cx="11058025" cy="81465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61E9FFE1-C45D-4D96-9F93-3A3D93DCB10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23894" y="1832736"/>
            <a:ext cx="5421320" cy="32257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1400" b="1" cap="all" dirty="0">
                <a:highlight>
                  <a:srgbClr val="33B86D"/>
                </a:highlight>
              </a:rPr>
              <a:t>SEM Perpignan Saint Charles Conteneur Terminal - transbordements </a:t>
            </a:r>
            <a:r>
              <a:rPr lang="fr-FR" sz="1400" b="1" cap="all" dirty="0">
                <a:highlight>
                  <a:srgbClr val="33B86D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train-camion, camion-train- inscription au CPER 2023-2027:4,3M€   </a:t>
            </a:r>
          </a:p>
          <a:p>
            <a:pPr marL="0" indent="0">
              <a:buNone/>
            </a:pPr>
            <a:endParaRPr lang="fr-FR" sz="1000" b="1" cap="all" dirty="0">
              <a:highlight>
                <a:srgbClr val="33B86D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Une SEM portée par une partenariat public (80%) /privé avec aux cotés de la Région, CD 66, PMM, CCI PO, 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Novatrans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, Le port de Barcelone, Froid Combi…</a:t>
            </a:r>
          </a:p>
          <a:p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Superfie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de transbordement 75 000m2</a:t>
            </a:r>
          </a:p>
          <a:p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Un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potentiel supérieur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110 000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transbordements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annuels (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2 voies ferrées par cour, 2 voies de circulation poids lourds par cour 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portiques de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40 tonnes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de capacité, 3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reach-stackers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45 tonnes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de capacité,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3 tracteurs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de cour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8 voies de stockage d’UTI au sol (15 000m2)n zone de stockage d’UTI de courte durée, 1000m2 de stockage de conteneurs vides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Réalisation de train longs de 750 m sans coupure vers Anvers, Dourges, Paris,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Zeebruges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, Calmais, Cologne au total 31 départ pas semaines 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800" u="sng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920B1DF4-5ED7-4A31-AC86-2E653B6208F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305648" y="2208071"/>
            <a:ext cx="5634104" cy="21432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b="1" cap="all" dirty="0">
                <a:highlight>
                  <a:srgbClr val="33B86D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PROJET DE DEVELOPPEMENT DES INFRASTRUCTURES FERROVIAIRES DU BOULOU –</a:t>
            </a:r>
            <a:r>
              <a:rPr lang="fr-FR" sz="1400" cap="all" dirty="0">
                <a:highlight>
                  <a:srgbClr val="33B86D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400" b="1" cap="all" dirty="0">
                <a:highlight>
                  <a:srgbClr val="33B86D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inscription CPER 2023-2027:</a:t>
            </a:r>
          </a:p>
          <a:p>
            <a:pPr marL="0" indent="0">
              <a:buNone/>
            </a:pPr>
            <a:endParaRPr lang="fr-FR" sz="1400" b="1" cap="all" dirty="0">
              <a:highlight>
                <a:srgbClr val="33B86D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70000"/>
              </a:lnSpc>
            </a:pPr>
            <a:r>
              <a:rPr lang="fr-FR" sz="1500" b="1" dirty="0">
                <a:latin typeface="Verdana" panose="020B0604030504040204" pitchFamily="34" charset="0"/>
                <a:ea typeface="Verdana" panose="020B0604030504040204" pitchFamily="34" charset="0"/>
              </a:rPr>
              <a:t>Situé à proximité de la frontière espagnole, sur la façade est des Pyrénées</a:t>
            </a:r>
          </a:p>
          <a:p>
            <a:pPr>
              <a:lnSpc>
                <a:spcPct val="70000"/>
              </a:lnSpc>
            </a:pPr>
            <a:r>
              <a:rPr lang="fr-FR" sz="1500" b="1" dirty="0">
                <a:latin typeface="Verdana" panose="020B0604030504040204" pitchFamily="34" charset="0"/>
                <a:ea typeface="Verdana" panose="020B0604030504040204" pitchFamily="34" charset="0"/>
              </a:rPr>
              <a:t>important trafic européen de marchandises à origine et/ou destination de l’Espagne</a:t>
            </a:r>
          </a:p>
          <a:p>
            <a:pPr>
              <a:lnSpc>
                <a:spcPct val="70000"/>
              </a:lnSpc>
            </a:pPr>
            <a:r>
              <a:rPr lang="fr-FR" sz="1500" b="1" dirty="0">
                <a:latin typeface="Verdana" panose="020B0604030504040204" pitchFamily="34" charset="0"/>
                <a:ea typeface="Verdana" panose="020B0604030504040204" pitchFamily="34" charset="0"/>
              </a:rPr>
              <a:t>Projet à près 100 M€: </a:t>
            </a:r>
          </a:p>
          <a:p>
            <a:pPr>
              <a:lnSpc>
                <a:spcPct val="70000"/>
              </a:lnSpc>
            </a:pPr>
            <a:endParaRPr lang="fr-FR" sz="15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70000"/>
              </a:lnSpc>
            </a:pPr>
            <a:r>
              <a:rPr lang="fr-FR" sz="1500" dirty="0">
                <a:latin typeface="Verdana" panose="020B0604030504040204" pitchFamily="34" charset="0"/>
                <a:ea typeface="Verdana" panose="020B0604030504040204" pitchFamily="34" charset="0"/>
              </a:rPr>
              <a:t>Augmenter la capacité de la gare de fret, notamment pour le trafic marchandises transitant vers/depuis l’Espagne </a:t>
            </a:r>
          </a:p>
          <a:p>
            <a:pPr>
              <a:lnSpc>
                <a:spcPct val="70000"/>
              </a:lnSpc>
            </a:pPr>
            <a:endParaRPr lang="fr-FR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70000"/>
              </a:lnSpc>
            </a:pPr>
            <a:r>
              <a:rPr lang="fr-FR" sz="1500" dirty="0">
                <a:latin typeface="Verdana" panose="020B0604030504040204" pitchFamily="34" charset="0"/>
                <a:ea typeface="Verdana" panose="020B0604030504040204" pitchFamily="34" charset="0"/>
              </a:rPr>
              <a:t>Permettre le report d’une partie des trajets actuellement faits par camions  vers le rail, ce qui réduirait les nuisances, les émissions</a:t>
            </a:r>
          </a:p>
          <a:p>
            <a:pPr>
              <a:lnSpc>
                <a:spcPct val="70000"/>
              </a:lnSpc>
            </a:pPr>
            <a:endParaRPr lang="fr-FR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70000"/>
              </a:lnSpc>
            </a:pPr>
            <a:r>
              <a:rPr lang="fr-FR" sz="1500" dirty="0">
                <a:latin typeface="Verdana" panose="020B0604030504040204" pitchFamily="34" charset="0"/>
                <a:ea typeface="Verdana" panose="020B0604030504040204" pitchFamily="34" charset="0"/>
              </a:rPr>
              <a:t> Création d’un nouveau faisceau de voies de service</a:t>
            </a:r>
          </a:p>
          <a:p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A6FA7B-36AF-4A66-A3A1-9A704701AB94}"/>
              </a:ext>
            </a:extLst>
          </p:cNvPr>
          <p:cNvSpPr txBox="1"/>
          <p:nvPr/>
        </p:nvSpPr>
        <p:spPr>
          <a:xfrm>
            <a:off x="1589714" y="5347757"/>
            <a:ext cx="4715934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La Région toujours  mobilisée pour reprendre la gestion foncière du PSCCT  pour assurer   le développement de la plateforme et sa pérennisation  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2B183A35-0930-482E-9B69-DF33D3861C95}"/>
              </a:ext>
            </a:extLst>
          </p:cNvPr>
          <p:cNvSpPr/>
          <p:nvPr/>
        </p:nvSpPr>
        <p:spPr>
          <a:xfrm>
            <a:off x="931394" y="5476955"/>
            <a:ext cx="584200" cy="150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3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771C-F197-9CDA-A630-6372BAD2B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3CC17A8-2BFB-4263-B989-51C506E8B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656" y="3827507"/>
            <a:ext cx="2646605" cy="3449716"/>
          </a:xfrm>
          <a:prstGeom prst="rect">
            <a:avLst/>
          </a:prstGeom>
        </p:spPr>
      </p:pic>
      <p:sp>
        <p:nvSpPr>
          <p:cNvPr id="111" name="Rectangle 1">
            <a:extLst>
              <a:ext uri="{FF2B5EF4-FFF2-40B4-BE49-F238E27FC236}">
                <a16:creationId xmlns:a16="http://schemas.microsoft.com/office/drawing/2014/main" id="{BFF9E575-E9DB-277D-3A3E-9ABD85989379}"/>
              </a:ext>
            </a:extLst>
          </p:cNvPr>
          <p:cNvSpPr/>
          <p:nvPr/>
        </p:nvSpPr>
        <p:spPr>
          <a:xfrm>
            <a:off x="0" y="0"/>
            <a:ext cx="12220349" cy="1127627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i="1" dirty="0">
              <a:solidFill>
                <a:schemeClr val="bg1"/>
              </a:solidFill>
              <a:latin typeface="Marianne-Bold"/>
            </a:endParaRPr>
          </a:p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1" dirty="0">
                <a:solidFill>
                  <a:schemeClr val="bg1"/>
                </a:solidFill>
                <a:latin typeface="Marianne-Bold"/>
              </a:rPr>
              <a:t>La Région Occitanie</a:t>
            </a:r>
          </a:p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l’entretien des voies au développement de nouvelles plateformes de transfert rail-route et à la réouverture de lignes de fret, la Région crée les conditions d’un transport de marchandises décarboné</a:t>
            </a:r>
            <a:endParaRPr lang="fr-FR" sz="1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649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i="1" dirty="0">
              <a:solidFill>
                <a:schemeClr val="bg1"/>
              </a:solidFill>
              <a:latin typeface="Marianne-Bold"/>
            </a:endParaRPr>
          </a:p>
        </p:txBody>
      </p:sp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96246A50-891A-23D0-85D9-AD8ABC36C05A}"/>
              </a:ext>
            </a:extLst>
          </p:cNvPr>
          <p:cNvSpPr/>
          <p:nvPr/>
        </p:nvSpPr>
        <p:spPr>
          <a:xfrm>
            <a:off x="-16475" y="5161085"/>
            <a:ext cx="1951892" cy="1696915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649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DejaVu Sans"/>
            </a:endParaRPr>
          </a:p>
        </p:txBody>
      </p:sp>
      <p:pic>
        <p:nvPicPr>
          <p:cNvPr id="14" name="Image 7">
            <a:extLst>
              <a:ext uri="{FF2B5EF4-FFF2-40B4-BE49-F238E27FC236}">
                <a16:creationId xmlns:a16="http://schemas.microsoft.com/office/drawing/2014/main" id="{7CE66446-344F-8A87-DD57-A776848CB6E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1412" y="6279550"/>
            <a:ext cx="574200" cy="469800"/>
          </a:xfrm>
          <a:prstGeom prst="rect">
            <a:avLst/>
          </a:prstGeom>
          <a:ln w="0">
            <a:noFill/>
          </a:ln>
        </p:spPr>
      </p:pic>
      <p:pic>
        <p:nvPicPr>
          <p:cNvPr id="17" name="Picture 2" descr="Résultat d’images pour Logo Région Occitanie">
            <a:extLst>
              <a:ext uri="{FF2B5EF4-FFF2-40B4-BE49-F238E27FC236}">
                <a16:creationId xmlns:a16="http://schemas.microsoft.com/office/drawing/2014/main" id="{5702376F-10DF-AF85-00E7-5623359B6AA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702852" y="6358390"/>
            <a:ext cx="399240" cy="390960"/>
          </a:xfrm>
          <a:prstGeom prst="rect">
            <a:avLst/>
          </a:prstGeom>
          <a:ln w="0">
            <a:noFill/>
          </a:ln>
        </p:spPr>
      </p:pic>
      <p:pic>
        <p:nvPicPr>
          <p:cNvPr id="19" name="Image 9">
            <a:extLst>
              <a:ext uri="{FF2B5EF4-FFF2-40B4-BE49-F238E27FC236}">
                <a16:creationId xmlns:a16="http://schemas.microsoft.com/office/drawing/2014/main" id="{E7067386-22AB-2762-031B-5FFFEC1BEA90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14612" y="6361990"/>
            <a:ext cx="583200" cy="387360"/>
          </a:xfrm>
          <a:prstGeom prst="rect">
            <a:avLst/>
          </a:prstGeom>
          <a:ln w="0"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AFE967F-3CE9-BFC2-3DBD-FD70BFBA9593}"/>
              </a:ext>
            </a:extLst>
          </p:cNvPr>
          <p:cNvSpPr txBox="1"/>
          <p:nvPr/>
        </p:nvSpPr>
        <p:spPr>
          <a:xfrm>
            <a:off x="8494189" y="4886624"/>
            <a:ext cx="3530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2000" b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23A4D-E496-A03D-04DC-E9FB5D5BE5F6}"/>
              </a:ext>
            </a:extLst>
          </p:cNvPr>
          <p:cNvSpPr/>
          <p:nvPr/>
        </p:nvSpPr>
        <p:spPr>
          <a:xfrm flipV="1">
            <a:off x="8024030" y="1418310"/>
            <a:ext cx="4198824" cy="373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1600" i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2EED15-CB0C-0E53-4680-A6BE3563C8E8}"/>
              </a:ext>
            </a:extLst>
          </p:cNvPr>
          <p:cNvSpPr/>
          <p:nvPr/>
        </p:nvSpPr>
        <p:spPr>
          <a:xfrm>
            <a:off x="8024030" y="5552365"/>
            <a:ext cx="4131170" cy="916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2000" b="1" dirty="0">
              <a:solidFill>
                <a:srgbClr val="536779"/>
              </a:solidFill>
              <a:latin typeface="Marianne-Bold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E7503F-2E65-1576-C057-2DC2E0BA0A29}"/>
              </a:ext>
            </a:extLst>
          </p:cNvPr>
          <p:cNvSpPr/>
          <p:nvPr/>
        </p:nvSpPr>
        <p:spPr>
          <a:xfrm>
            <a:off x="8465259" y="3305204"/>
            <a:ext cx="2863784" cy="400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2000" b="1" dirty="0">
              <a:solidFill>
                <a:srgbClr val="536779"/>
              </a:solidFill>
              <a:latin typeface="Marianne-Bold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F1C53A9-3AF3-45A5-B754-66858BCA1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8" y="6167468"/>
            <a:ext cx="565733" cy="55703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B8E11C1-89DE-406A-B01B-44FA539EAFF9}"/>
              </a:ext>
            </a:extLst>
          </p:cNvPr>
          <p:cNvSpPr txBox="1"/>
          <p:nvPr/>
        </p:nvSpPr>
        <p:spPr>
          <a:xfrm>
            <a:off x="742826" y="1286559"/>
            <a:ext cx="100339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i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Une offre logistique multimodale en développement pour les ports régionaux d’Occitanie : </a:t>
            </a:r>
          </a:p>
          <a:p>
            <a:pPr algn="ctr"/>
            <a:r>
              <a:rPr lang="fr-FR" sz="2000" b="1" i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PORT DE SETE </a:t>
            </a:r>
            <a:r>
              <a:rPr lang="fr-FR" sz="2000" i="1" dirty="0">
                <a:solidFill>
                  <a:schemeClr val="tx2"/>
                </a:solidFill>
                <a:latin typeface="Marianne-Bold"/>
                <a:ea typeface="Calibri" panose="020F0502020204030204" pitchFamily="34" charset="0"/>
                <a:cs typeface="Calibri" panose="020F0502020204030204" pitchFamily="34" charset="0"/>
              </a:rPr>
              <a:t>: 10 ans d’investissements au service de l’intermodalité  </a:t>
            </a:r>
            <a:endParaRPr lang="fr-FR" sz="2000" i="1" u="none" strike="noStrike" baseline="0" dirty="0">
              <a:solidFill>
                <a:schemeClr val="tx2"/>
              </a:solidFill>
              <a:latin typeface="Marianne-Bold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66B6F9-8E9F-4938-B6F2-3ED7F9B06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6803" y="817142"/>
            <a:ext cx="1124332" cy="107320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3B2C9D01-0DEF-47C2-87E9-1784D530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4E8D74-9DAB-4B89-82E9-7119FDE72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629" y="2022098"/>
            <a:ext cx="7366571" cy="414537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657CC1-DAF1-4B40-9187-2CD8E842B6BC}"/>
              </a:ext>
            </a:extLst>
          </p:cNvPr>
          <p:cNvSpPr txBox="1"/>
          <p:nvPr/>
        </p:nvSpPr>
        <p:spPr>
          <a:xfrm>
            <a:off x="281032" y="2023029"/>
            <a:ext cx="4290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outil multimodal complémentaire du ferroviaire,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voie d’accès à la vallée du Rhône : 63 km ; 1 écluse ; 8 postes d’attente,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A529A67-3042-4EA9-BBAE-D97D7D0E7702}"/>
              </a:ext>
            </a:extLst>
          </p:cNvPr>
          <p:cNvSpPr txBox="1"/>
          <p:nvPr/>
        </p:nvSpPr>
        <p:spPr>
          <a:xfrm>
            <a:off x="239165" y="3251462"/>
            <a:ext cx="26466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100 000 tonnes/an granulats-alimentation animale-céréales- colis lourds, coke, clinker,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projet de modernisation =&gt; conserver une capacité d’emport entre 1200 et 1500 tonnes.</a:t>
            </a:r>
          </a:p>
        </p:txBody>
      </p:sp>
    </p:spTree>
    <p:extLst>
      <p:ext uri="{BB962C8B-B14F-4D97-AF65-F5344CB8AC3E}">
        <p14:creationId xmlns:p14="http://schemas.microsoft.com/office/powerpoint/2010/main" val="2104736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352440" y="1134720"/>
            <a:ext cx="11563200" cy="2386080"/>
          </a:xfrm>
          <a:prstGeom prst="rect">
            <a:avLst/>
          </a:prstGeom>
          <a:solidFill>
            <a:srgbClr val="5367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3" name="ZoneTexte 5"/>
          <p:cNvSpPr/>
          <p:nvPr/>
        </p:nvSpPr>
        <p:spPr>
          <a:xfrm>
            <a:off x="3267360" y="1206992"/>
            <a:ext cx="7982640" cy="17220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3200" b="1" spc="-1" dirty="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r>
              <a:rPr lang="fr-FR" sz="3200" b="1" spc="-1" baseline="30000" dirty="0">
                <a:solidFill>
                  <a:srgbClr val="FFFFFF"/>
                </a:solidFill>
                <a:latin typeface="Calibri"/>
                <a:ea typeface="DejaVu Sans"/>
              </a:rPr>
              <a:t>ème</a:t>
            </a:r>
            <a:r>
              <a:rPr lang="fr-FR" sz="3200" b="1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32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Conférence Régionale de la Logistique</a:t>
            </a:r>
            <a:endParaRPr lang="fr-FR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32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OCCITANIE</a:t>
            </a:r>
            <a:endParaRPr lang="fr-FR" sz="3200" spc="-1" dirty="0">
              <a:latin typeface="Arial"/>
              <a:ea typeface="DejaVu Sans"/>
            </a:endParaRPr>
          </a:p>
          <a:p>
            <a:pPr>
              <a:lnSpc>
                <a:spcPct val="100000"/>
              </a:lnSpc>
              <a:buNone/>
            </a:pPr>
            <a:r>
              <a:rPr lang="fr-FR" sz="2400" b="1" spc="-1" dirty="0">
                <a:solidFill>
                  <a:srgbClr val="FFFFFF"/>
                </a:solidFill>
                <a:latin typeface="Calibri"/>
              </a:rPr>
              <a:t>Intervention de Catherine TREVET, </a:t>
            </a:r>
            <a:r>
              <a:rPr lang="fr-FR" sz="18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Directrice Régionale Occitanie SNCF RESEAU</a:t>
            </a:r>
            <a:endParaRPr lang="fr-FR" sz="2400" b="1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4" name="Rectangle 6"/>
          <p:cNvSpPr/>
          <p:nvPr/>
        </p:nvSpPr>
        <p:spPr>
          <a:xfrm>
            <a:off x="639000" y="1311120"/>
            <a:ext cx="2341800" cy="198936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85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80" y="1531800"/>
            <a:ext cx="1093680" cy="60012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2" descr="Résultat d’images pour Logo Région Occitani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76360" y="3842640"/>
            <a:ext cx="1468080" cy="1437480"/>
          </a:xfrm>
          <a:prstGeom prst="rect">
            <a:avLst/>
          </a:prstGeom>
          <a:ln w="0">
            <a:noFill/>
          </a:ln>
        </p:spPr>
      </p:pic>
      <p:pic>
        <p:nvPicPr>
          <p:cNvPr id="87" name="Image 9"/>
          <p:cNvPicPr/>
          <p:nvPr/>
        </p:nvPicPr>
        <p:blipFill>
          <a:blip r:embed="rId4"/>
          <a:stretch/>
        </p:blipFill>
        <p:spPr>
          <a:xfrm>
            <a:off x="4007880" y="3849120"/>
            <a:ext cx="2138400" cy="1424160"/>
          </a:xfrm>
          <a:prstGeom prst="rect">
            <a:avLst/>
          </a:prstGeom>
          <a:ln w="0">
            <a:noFill/>
          </a:ln>
        </p:spPr>
      </p:pic>
      <p:pic>
        <p:nvPicPr>
          <p:cNvPr id="88" name="Graphique 11" descr="Entrepôt avec un remplissage uni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81680" y="2554200"/>
            <a:ext cx="775800" cy="775800"/>
          </a:xfrm>
          <a:prstGeom prst="rect">
            <a:avLst/>
          </a:prstGeom>
          <a:ln w="0">
            <a:noFill/>
          </a:ln>
        </p:spPr>
      </p:pic>
      <p:pic>
        <p:nvPicPr>
          <p:cNvPr id="89" name="Graphique 13" descr="Informatique hébergé avec un remplissage uni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892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0" name="Graphique 15" descr="Fret avec un remplissage uni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14000" y="2054520"/>
            <a:ext cx="744840" cy="744840"/>
          </a:xfrm>
          <a:prstGeom prst="rect">
            <a:avLst/>
          </a:prstGeom>
          <a:ln w="0">
            <a:noFill/>
          </a:ln>
        </p:spPr>
      </p:pic>
      <p:pic>
        <p:nvPicPr>
          <p:cNvPr id="91" name="Image 1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5160" y="1541160"/>
            <a:ext cx="600120" cy="600120"/>
          </a:xfrm>
          <a:prstGeom prst="rect">
            <a:avLst/>
          </a:prstGeom>
          <a:ln w="7739">
            <a:noFill/>
          </a:ln>
        </p:spPr>
      </p:pic>
      <p:pic>
        <p:nvPicPr>
          <p:cNvPr id="92" name="Image 1"/>
          <p:cNvPicPr/>
          <p:nvPr/>
        </p:nvPicPr>
        <p:blipFill>
          <a:blip r:embed="rId9"/>
          <a:stretch/>
        </p:blipFill>
        <p:spPr>
          <a:xfrm>
            <a:off x="547560" y="3786840"/>
            <a:ext cx="1665360" cy="15487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27834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0C8FA-3C71-DFE8-2D85-28AE00863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 6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7B4D47E3-0E9A-C05B-8C1A-9605F421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" r="51145" b="2849"/>
          <a:stretch>
            <a:fillRect/>
          </a:stretch>
        </p:blipFill>
        <p:spPr>
          <a:xfrm>
            <a:off x="0" y="4002292"/>
            <a:ext cx="2658905" cy="2767892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AD77DDDC-F5E0-AE32-D15B-31F861BA42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85" y="-1062408"/>
            <a:ext cx="10270602" cy="8412497"/>
          </a:xfrm>
          <a:prstGeom prst="rect">
            <a:avLst/>
          </a:prstGeom>
        </p:spPr>
      </p:pic>
      <p:sp>
        <p:nvSpPr>
          <p:cNvPr id="53" name="Espace réservé du texte 11">
            <a:extLst>
              <a:ext uri="{FF2B5EF4-FFF2-40B4-BE49-F238E27FC236}">
                <a16:creationId xmlns:a16="http://schemas.microsoft.com/office/drawing/2014/main" id="{EDC1B124-FD22-5AB9-475C-C456468F8AFD}"/>
              </a:ext>
            </a:extLst>
          </p:cNvPr>
          <p:cNvSpPr txBox="1">
            <a:spLocks/>
          </p:cNvSpPr>
          <p:nvPr/>
        </p:nvSpPr>
        <p:spPr>
          <a:xfrm>
            <a:off x="1" y="12984"/>
            <a:ext cx="2468653" cy="1436006"/>
          </a:xfrm>
          <a:custGeom>
            <a:avLst/>
            <a:gdLst>
              <a:gd name="connsiteX0" fmla="*/ 234 w 14679643"/>
              <a:gd name="connsiteY0" fmla="*/ 0 h 12175502"/>
              <a:gd name="connsiteX1" fmla="*/ 14679643 w 14679643"/>
              <a:gd name="connsiteY1" fmla="*/ 4107543 h 12175502"/>
              <a:gd name="connsiteX2" fmla="*/ 14679582 w 14679643"/>
              <a:gd name="connsiteY2" fmla="*/ 7932823 h 12175502"/>
              <a:gd name="connsiteX3" fmla="*/ 0 w 14679643"/>
              <a:gd name="connsiteY3" fmla="*/ 12175502 h 12175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79643" h="12175502">
                <a:moveTo>
                  <a:pt x="234" y="0"/>
                </a:moveTo>
                <a:lnTo>
                  <a:pt x="14679643" y="4107543"/>
                </a:lnTo>
                <a:lnTo>
                  <a:pt x="14679582" y="7932823"/>
                </a:lnTo>
                <a:lnTo>
                  <a:pt x="0" y="12175502"/>
                </a:lnTo>
                <a:close/>
              </a:path>
            </a:pathLst>
          </a:custGeom>
          <a:solidFill>
            <a:srgbClr val="22A78F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 kern="1200">
                <a:solidFill>
                  <a:srgbClr val="800064"/>
                </a:solidFill>
                <a:latin typeface="Avenir LT Std 35 Light" panose="020B0402020203020204" pitchFamily="34" charset="0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9000" kern="1200">
                <a:solidFill>
                  <a:srgbClr val="800064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9743" lvl="1" indent="0">
              <a:lnSpc>
                <a:spcPct val="100000"/>
              </a:lnSpc>
              <a:spcAft>
                <a:spcPts val="700"/>
              </a:spcAft>
              <a:buNone/>
              <a:defRPr/>
            </a:pPr>
            <a:endParaRPr lang="fr-FR" sz="4400">
              <a:solidFill>
                <a:srgbClr val="00AFB5"/>
              </a:solidFill>
              <a:latin typeface="Avenir LT Std 65 Medium"/>
            </a:endParaRPr>
          </a:p>
        </p:txBody>
      </p:sp>
      <p:sp>
        <p:nvSpPr>
          <p:cNvPr id="55" name="Titre 1">
            <a:extLst>
              <a:ext uri="{FF2B5EF4-FFF2-40B4-BE49-F238E27FC236}">
                <a16:creationId xmlns:a16="http://schemas.microsoft.com/office/drawing/2014/main" id="{AA7DFB38-9777-A4A6-5FF0-909122D0377F}"/>
              </a:ext>
            </a:extLst>
          </p:cNvPr>
          <p:cNvSpPr txBox="1">
            <a:spLocks/>
          </p:cNvSpPr>
          <p:nvPr/>
        </p:nvSpPr>
        <p:spPr>
          <a:xfrm>
            <a:off x="46556" y="652068"/>
            <a:ext cx="2277767" cy="5908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>
                <a:solidFill>
                  <a:schemeClr val="bg1"/>
                </a:solidFill>
                <a:latin typeface="Avenir LT Std 65 Medium"/>
              </a:rPr>
              <a:t>Chiffres clés </a:t>
            </a:r>
          </a:p>
          <a:p>
            <a:pPr algn="l"/>
            <a:r>
              <a:rPr lang="fr-FR" sz="2800">
                <a:solidFill>
                  <a:schemeClr val="bg1"/>
                </a:solidFill>
                <a:latin typeface="Avenir LT Std 65 Medium"/>
              </a:rPr>
              <a:t>2025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1C8535-BDE1-0CE2-92F1-FEB2C36EC4B3}"/>
              </a:ext>
            </a:extLst>
          </p:cNvPr>
          <p:cNvSpPr txBox="1"/>
          <p:nvPr/>
        </p:nvSpPr>
        <p:spPr>
          <a:xfrm>
            <a:off x="8573270" y="3005269"/>
            <a:ext cx="1533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>
                <a:solidFill>
                  <a:srgbClr val="800064"/>
                </a:solidFill>
                <a:effectLst/>
                <a:latin typeface="Avenir Black" panose="02000503020000020003" pitchFamily="2" charset="0"/>
                <a:ea typeface="Times New Roman" panose="02020603050405020304" pitchFamily="18" charset="0"/>
              </a:rPr>
              <a:t>Le flux</a:t>
            </a:r>
            <a:endParaRPr lang="fr-FR" sz="1600" b="1">
              <a:solidFill>
                <a:srgbClr val="800064"/>
              </a:solidFill>
              <a:latin typeface="Avenir Black" panose="02000503020000020003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5F08C1-77E6-08A5-F026-CA2FB8C74613}"/>
              </a:ext>
            </a:extLst>
          </p:cNvPr>
          <p:cNvSpPr txBox="1"/>
          <p:nvPr/>
        </p:nvSpPr>
        <p:spPr>
          <a:xfrm>
            <a:off x="5437493" y="714345"/>
            <a:ext cx="2634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>
                <a:solidFill>
                  <a:srgbClr val="800064"/>
                </a:solidFill>
                <a:latin typeface="Avenir Black" panose="02000503020000020003" pitchFamily="2" charset="0"/>
              </a:rPr>
              <a:t>Le réseau ferré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706E22D-8AC0-E6D9-358E-E03F1D8DAEB0}"/>
              </a:ext>
            </a:extLst>
          </p:cNvPr>
          <p:cNvSpPr txBox="1"/>
          <p:nvPr/>
        </p:nvSpPr>
        <p:spPr>
          <a:xfrm>
            <a:off x="8112030" y="3206539"/>
            <a:ext cx="116828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FR" sz="2400" b="1">
                <a:solidFill>
                  <a:srgbClr val="800064"/>
                </a:solidFill>
                <a:effectLst/>
                <a:latin typeface="Avenir Next LT Pro" panose="020B0504020202020204" pitchFamily="34" charset="77"/>
                <a:ea typeface="Times New Roman" panose="02020603050405020304" pitchFamily="18" charset="0"/>
              </a:rPr>
              <a:t>760</a:t>
            </a:r>
          </a:p>
          <a:p>
            <a:pPr algn="l"/>
            <a:r>
              <a:rPr lang="fr-FR" sz="1200">
                <a:latin typeface="Avenir LT Std 55 Roman"/>
              </a:rPr>
              <a:t>Trains </a:t>
            </a:r>
            <a:r>
              <a:rPr lang="fr-FR" sz="1200" b="1" err="1">
                <a:solidFill>
                  <a:srgbClr val="22A78F"/>
                </a:solidFill>
                <a:latin typeface="Avenir Next LT Pro"/>
              </a:rPr>
              <a:t>voy</a:t>
            </a:r>
            <a:r>
              <a:rPr lang="fr-FR" sz="1200">
                <a:latin typeface="Avenir LT Std 55 Roman"/>
              </a:rPr>
              <a:t>/j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D24F9C6-0D53-29FF-EFC2-380306FE4BFD}"/>
              </a:ext>
            </a:extLst>
          </p:cNvPr>
          <p:cNvSpPr txBox="1"/>
          <p:nvPr/>
        </p:nvSpPr>
        <p:spPr>
          <a:xfrm>
            <a:off x="5465519" y="975804"/>
            <a:ext cx="1723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>
                <a:solidFill>
                  <a:srgbClr val="800064"/>
                </a:solidFill>
                <a:latin typeface="Avenir Next LT Pro" panose="020B0504020202020204" pitchFamily="34" charset="77"/>
              </a:rPr>
              <a:t>2600 km</a:t>
            </a:r>
          </a:p>
          <a:p>
            <a:r>
              <a:rPr lang="fr-FR" sz="1200">
                <a:latin typeface="Avenir LT Std 55 Roman" panose="020B0503020203020204" pitchFamily="34" charset="0"/>
              </a:rPr>
              <a:t>Voies ferrées circulées</a:t>
            </a:r>
          </a:p>
          <a:p>
            <a:r>
              <a:rPr lang="fr-FR" sz="1200" b="1">
                <a:solidFill>
                  <a:srgbClr val="22A78F"/>
                </a:solidFill>
                <a:latin typeface="Avenir Next LT Pro" panose="020B0504020202020204" pitchFamily="34" charset="77"/>
                <a:ea typeface="Times New Roman" panose="02020603050405020304" pitchFamily="18" charset="0"/>
              </a:rPr>
              <a:t>Dont 1400 LDFT</a:t>
            </a:r>
            <a:endParaRPr lang="fr-FR" sz="1200">
              <a:solidFill>
                <a:srgbClr val="22A78F"/>
              </a:solidFill>
              <a:effectLst/>
              <a:latin typeface="Avenir Next LT Pro" panose="020B0504020202020204" pitchFamily="34" charset="77"/>
              <a:ea typeface="Times New Roman" panose="02020603050405020304" pitchFamily="18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9F38350-6C7D-EF7C-A4E7-CE70DD2BCEDD}"/>
              </a:ext>
            </a:extLst>
          </p:cNvPr>
          <p:cNvSpPr txBox="1"/>
          <p:nvPr/>
        </p:nvSpPr>
        <p:spPr>
          <a:xfrm>
            <a:off x="3361458" y="2795057"/>
            <a:ext cx="1676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>
                <a:solidFill>
                  <a:srgbClr val="800064"/>
                </a:solidFill>
                <a:latin typeface="Avenir Black" panose="02000503020000020003" pitchFamily="2" charset="0"/>
              </a:rPr>
              <a:t>Les équipes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5BE504C-7A95-4A84-88CB-DA8FA05BDEBD}"/>
              </a:ext>
            </a:extLst>
          </p:cNvPr>
          <p:cNvSpPr txBox="1"/>
          <p:nvPr/>
        </p:nvSpPr>
        <p:spPr>
          <a:xfrm>
            <a:off x="3352594" y="3039324"/>
            <a:ext cx="1321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>
                <a:solidFill>
                  <a:srgbClr val="800064"/>
                </a:solidFill>
                <a:latin typeface="Avenir Next LT Pro" panose="020B0504020202020204" pitchFamily="34" charset="77"/>
              </a:rPr>
              <a:t>3200</a:t>
            </a:r>
          </a:p>
          <a:p>
            <a:r>
              <a:rPr lang="fr-FR" sz="1200" b="1">
                <a:solidFill>
                  <a:srgbClr val="22A78F"/>
                </a:solidFill>
                <a:latin typeface="Avenir Next LT Pro"/>
              </a:rPr>
              <a:t>Collaborateurs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46122C5-F945-1C44-69F7-36D900EEA7E3}"/>
              </a:ext>
            </a:extLst>
          </p:cNvPr>
          <p:cNvSpPr txBox="1"/>
          <p:nvPr/>
        </p:nvSpPr>
        <p:spPr>
          <a:xfrm>
            <a:off x="8185453" y="1325999"/>
            <a:ext cx="1526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>
                <a:solidFill>
                  <a:srgbClr val="800064"/>
                </a:solidFill>
                <a:latin typeface="Avenir Next LT Pro" panose="020B0504020202020204" pitchFamily="34" charset="77"/>
              </a:rPr>
              <a:t>15 </a:t>
            </a:r>
          </a:p>
          <a:p>
            <a:pPr algn="l"/>
            <a:r>
              <a:rPr lang="fr-FR" sz="1200" b="1">
                <a:solidFill>
                  <a:srgbClr val="22A78F"/>
                </a:solidFill>
                <a:latin typeface="Avenir Next LT Pro" panose="020B0504020202020204" pitchFamily="34" charset="77"/>
              </a:rPr>
              <a:t>Entreprises ferroviaires </a:t>
            </a:r>
            <a:r>
              <a:rPr lang="fr-FR" sz="1200">
                <a:latin typeface="Avenir LT Std 55 Roman" panose="020B0503020203020204" pitchFamily="34" charset="0"/>
              </a:rPr>
              <a:t>voyageurs et FRET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A01CC42-4FFE-4751-A0F1-25094DA87402}"/>
              </a:ext>
            </a:extLst>
          </p:cNvPr>
          <p:cNvSpPr txBox="1"/>
          <p:nvPr/>
        </p:nvSpPr>
        <p:spPr>
          <a:xfrm>
            <a:off x="9532642" y="1312155"/>
            <a:ext cx="164050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>
                <a:solidFill>
                  <a:srgbClr val="800064"/>
                </a:solidFill>
                <a:latin typeface="Avenir Next LT Pro" panose="020B0504020202020204" pitchFamily="34" charset="77"/>
              </a:rPr>
              <a:t>70</a:t>
            </a:r>
          </a:p>
          <a:p>
            <a:r>
              <a:rPr lang="fr-FR" sz="1200" b="1">
                <a:solidFill>
                  <a:srgbClr val="22A78F"/>
                </a:solidFill>
                <a:latin typeface="Avenir Next LT Pro"/>
              </a:rPr>
              <a:t>Installations Terminales Embranchées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7CFE17-EA03-66FD-8F2B-8F9C7D225D51}"/>
              </a:ext>
            </a:extLst>
          </p:cNvPr>
          <p:cNvSpPr txBox="1"/>
          <p:nvPr/>
        </p:nvSpPr>
        <p:spPr>
          <a:xfrm>
            <a:off x="5774048" y="3540627"/>
            <a:ext cx="172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>
                <a:solidFill>
                  <a:srgbClr val="800064"/>
                </a:solidFill>
                <a:latin typeface="Avenir Next LT Pro" panose="020B0504020202020204" pitchFamily="34" charset="77"/>
              </a:rPr>
              <a:t>20 Mds€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38B96CA-BCDD-4F8B-4479-2F3D05BDBCE5}"/>
              </a:ext>
            </a:extLst>
          </p:cNvPr>
          <p:cNvSpPr txBox="1"/>
          <p:nvPr/>
        </p:nvSpPr>
        <p:spPr>
          <a:xfrm>
            <a:off x="5759889" y="3270271"/>
            <a:ext cx="1922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>
                <a:solidFill>
                  <a:srgbClr val="800064"/>
                </a:solidFill>
                <a:effectLst/>
                <a:latin typeface="Avenir Black" panose="02000503020000020003"/>
                <a:ea typeface="Times New Roman" panose="02020603050405020304" pitchFamily="18" charset="0"/>
              </a:rPr>
              <a:t>Les investissements</a:t>
            </a:r>
            <a:endParaRPr lang="fr-FR" sz="1600" b="1">
              <a:solidFill>
                <a:srgbClr val="800064"/>
              </a:solidFill>
              <a:latin typeface="Avenir Black" panose="02000503020000020003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CF35E6-5676-8257-C0AC-89F30701E0C2}"/>
              </a:ext>
            </a:extLst>
          </p:cNvPr>
          <p:cNvSpPr txBox="1"/>
          <p:nvPr/>
        </p:nvSpPr>
        <p:spPr>
          <a:xfrm>
            <a:off x="5774047" y="3903955"/>
            <a:ext cx="1922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latin typeface="Avenir LT Std 55 Roman"/>
              </a:rPr>
              <a:t>Montant des </a:t>
            </a:r>
            <a:r>
              <a:rPr lang="fr-FR" sz="1200" b="1">
                <a:solidFill>
                  <a:srgbClr val="22A78F"/>
                </a:solidFill>
                <a:latin typeface="Avenir Next LT Pro"/>
              </a:rPr>
              <a:t>chantiers</a:t>
            </a:r>
            <a:r>
              <a:rPr lang="fr-FR" sz="1200">
                <a:latin typeface="Avenir LT Std 55 Roman"/>
              </a:rPr>
              <a:t> et </a:t>
            </a:r>
            <a:r>
              <a:rPr lang="fr-FR" sz="1200" b="1">
                <a:solidFill>
                  <a:srgbClr val="22A78F"/>
                </a:solidFill>
                <a:latin typeface="Avenir Next LT Pro"/>
              </a:rPr>
              <a:t>projets</a:t>
            </a:r>
            <a:r>
              <a:rPr lang="fr-FR" sz="1200">
                <a:latin typeface="Avenir LT Std 55 Roman"/>
              </a:rPr>
              <a:t> / </a:t>
            </a:r>
            <a:r>
              <a:rPr lang="fr-FR" sz="1200" b="1">
                <a:solidFill>
                  <a:srgbClr val="22A78F"/>
                </a:solidFill>
                <a:latin typeface="Avenir Next LT Pro"/>
              </a:rPr>
              <a:t>2040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6B06A5-25C1-F298-D71C-2482A4975706}"/>
              </a:ext>
            </a:extLst>
          </p:cNvPr>
          <p:cNvSpPr txBox="1"/>
          <p:nvPr/>
        </p:nvSpPr>
        <p:spPr>
          <a:xfrm>
            <a:off x="5774046" y="4510491"/>
            <a:ext cx="162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800064"/>
                </a:solidFill>
                <a:latin typeface="Avenir Next LT Pro" panose="020B0504020202020204" pitchFamily="34" charset="77"/>
              </a:rPr>
              <a:t>500 M€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27FBCA-65E8-FF81-E3DA-2012F9153DA1}"/>
              </a:ext>
            </a:extLst>
          </p:cNvPr>
          <p:cNvSpPr txBox="1"/>
          <p:nvPr/>
        </p:nvSpPr>
        <p:spPr>
          <a:xfrm>
            <a:off x="5765940" y="4885395"/>
            <a:ext cx="22145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latin typeface="Avenir LT Std 55 Roman"/>
              </a:rPr>
              <a:t>En </a:t>
            </a:r>
            <a:r>
              <a:rPr lang="fr-FR" sz="1200" b="1">
                <a:solidFill>
                  <a:srgbClr val="22A78F"/>
                </a:solidFill>
                <a:latin typeface="Avenir Next LT Pro"/>
              </a:rPr>
              <a:t>2025</a:t>
            </a:r>
            <a:endParaRPr lang="en-US" sz="1200" b="1">
              <a:solidFill>
                <a:srgbClr val="22A78F"/>
              </a:solidFill>
              <a:latin typeface="Avenir Next LT Pro"/>
            </a:endParaRPr>
          </a:p>
          <a:p>
            <a:r>
              <a:rPr lang="fr-FR" sz="1200">
                <a:latin typeface="Avenir LT Std 55 Roman"/>
              </a:rPr>
              <a:t>à travers </a:t>
            </a:r>
            <a:r>
              <a:rPr lang="fr-FR" sz="1200" b="1">
                <a:solidFill>
                  <a:srgbClr val="22A78F"/>
                </a:solidFill>
                <a:latin typeface="Avenir Next LT Pro"/>
              </a:rPr>
              <a:t>35 chantiers </a:t>
            </a:r>
            <a:r>
              <a:rPr lang="fr-FR" sz="1200">
                <a:latin typeface="Avenir LT Std 55 Roman"/>
              </a:rPr>
              <a:t>pour la régénération du réseau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33FE65-7BAF-0CFA-2C02-40A8DD62C6E4}"/>
              </a:ext>
            </a:extLst>
          </p:cNvPr>
          <p:cNvSpPr txBox="1"/>
          <p:nvPr/>
        </p:nvSpPr>
        <p:spPr>
          <a:xfrm>
            <a:off x="3480126" y="4234367"/>
            <a:ext cx="1041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>
                <a:solidFill>
                  <a:srgbClr val="800064"/>
                </a:solidFill>
                <a:effectLst/>
                <a:latin typeface="Avenir Black" panose="02000503020000020003"/>
                <a:ea typeface="Times New Roman" panose="02020603050405020304" pitchFamily="18" charset="0"/>
              </a:rPr>
              <a:t>Emploi</a:t>
            </a:r>
            <a:endParaRPr lang="fr-FR" sz="1600" b="1">
              <a:solidFill>
                <a:srgbClr val="800064"/>
              </a:solidFill>
              <a:latin typeface="Avenir Black" panose="02000503020000020003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58177BF-38F1-9C9A-2BB6-6DF1B9732CC3}"/>
              </a:ext>
            </a:extLst>
          </p:cNvPr>
          <p:cNvSpPr txBox="1"/>
          <p:nvPr/>
        </p:nvSpPr>
        <p:spPr>
          <a:xfrm>
            <a:off x="3492010" y="4437626"/>
            <a:ext cx="172366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FR" sz="2400" b="1">
                <a:solidFill>
                  <a:srgbClr val="800064"/>
                </a:solidFill>
                <a:latin typeface="Avenir Next LT Pro" panose="020B0504020202020204" pitchFamily="34" charset="77"/>
              </a:rPr>
              <a:t>100</a:t>
            </a:r>
          </a:p>
          <a:p>
            <a:r>
              <a:rPr lang="fr-FR" sz="1200" b="1">
                <a:solidFill>
                  <a:srgbClr val="22A78F"/>
                </a:solidFill>
                <a:latin typeface="Avenir Next LT Pro"/>
              </a:rPr>
              <a:t>Recrutements</a:t>
            </a:r>
            <a:r>
              <a:rPr lang="fr-FR" sz="1200">
                <a:latin typeface="Avenir LT Std 55 Roman"/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CF417FC-8D04-6A56-56CC-50489F853C99}"/>
              </a:ext>
            </a:extLst>
          </p:cNvPr>
          <p:cNvSpPr txBox="1"/>
          <p:nvPr/>
        </p:nvSpPr>
        <p:spPr>
          <a:xfrm>
            <a:off x="4804764" y="2063613"/>
            <a:ext cx="1586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b="1">
                <a:solidFill>
                  <a:srgbClr val="800064"/>
                </a:solidFill>
                <a:effectLst/>
                <a:latin typeface="Avenir Black" panose="02000503020000020003"/>
                <a:ea typeface="Times New Roman" panose="02020603050405020304" pitchFamily="18" charset="0"/>
              </a:rPr>
              <a:t>Ouvrages d’art</a:t>
            </a:r>
            <a:endParaRPr lang="fr-FR" sz="1200" b="1">
              <a:solidFill>
                <a:srgbClr val="800064"/>
              </a:solidFill>
              <a:latin typeface="Avenir Black" panose="02000503020000020003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9E8BC87-DFA9-6102-39BE-509E85BF78CF}"/>
              </a:ext>
            </a:extLst>
          </p:cNvPr>
          <p:cNvSpPr txBox="1"/>
          <p:nvPr/>
        </p:nvSpPr>
        <p:spPr>
          <a:xfrm>
            <a:off x="4996689" y="2225944"/>
            <a:ext cx="172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00064"/>
                </a:solidFill>
                <a:latin typeface="Avenir Next LT Pro" panose="020B0504020202020204" pitchFamily="34" charset="77"/>
              </a:rPr>
              <a:t>4574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B2AFF88-8A84-2515-924F-21440DFF891E}"/>
              </a:ext>
            </a:extLst>
          </p:cNvPr>
          <p:cNvSpPr txBox="1"/>
          <p:nvPr/>
        </p:nvSpPr>
        <p:spPr>
          <a:xfrm>
            <a:off x="6265615" y="2061055"/>
            <a:ext cx="1810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b="1">
                <a:solidFill>
                  <a:srgbClr val="800064"/>
                </a:solidFill>
                <a:effectLst/>
                <a:latin typeface="Avenir Black" panose="02000503020000020003"/>
                <a:ea typeface="Times New Roman" panose="02020603050405020304" pitchFamily="18" charset="0"/>
              </a:rPr>
              <a:t>Ouvrages en terre</a:t>
            </a:r>
            <a:endParaRPr lang="fr-FR" sz="1200" b="1">
              <a:solidFill>
                <a:srgbClr val="800064"/>
              </a:solidFill>
              <a:latin typeface="Avenir Black" panose="02000503020000020003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9E9987-55E6-BF8C-AAD2-82BD077CD08A}"/>
              </a:ext>
            </a:extLst>
          </p:cNvPr>
          <p:cNvSpPr txBox="1"/>
          <p:nvPr/>
        </p:nvSpPr>
        <p:spPr>
          <a:xfrm>
            <a:off x="6613681" y="2225139"/>
            <a:ext cx="172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00064"/>
                </a:solidFill>
                <a:latin typeface="Avenir Next LT Pro" panose="020B0504020202020204" pitchFamily="34" charset="77"/>
              </a:rPr>
              <a:t>2628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6AED2F4-7B7F-115B-8259-BAFE75B440B6}"/>
              </a:ext>
            </a:extLst>
          </p:cNvPr>
          <p:cNvSpPr txBox="1"/>
          <p:nvPr/>
        </p:nvSpPr>
        <p:spPr>
          <a:xfrm>
            <a:off x="8654283" y="1121738"/>
            <a:ext cx="1099696" cy="3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>
                <a:solidFill>
                  <a:srgbClr val="800064"/>
                </a:solidFill>
                <a:latin typeface="Avenir Black" panose="02000503020000020003" pitchFamily="2" charset="0"/>
              </a:rPr>
              <a:t>Les clients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2E2B841-B1B4-2DFB-E9E0-B6C40772B6CE}"/>
              </a:ext>
            </a:extLst>
          </p:cNvPr>
          <p:cNvSpPr txBox="1"/>
          <p:nvPr/>
        </p:nvSpPr>
        <p:spPr>
          <a:xfrm>
            <a:off x="2489527" y="486192"/>
            <a:ext cx="1533821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  <a:tabLst>
                <a:tab pos="540385" algn="l"/>
              </a:tabLst>
            </a:pPr>
            <a:r>
              <a:rPr lang="fr-FR" sz="2400" kern="100">
                <a:solidFill>
                  <a:srgbClr val="22A78F"/>
                </a:solidFill>
                <a:effectLst/>
                <a:latin typeface="Avenir Next LT Pro Demi" panose="020B0704020202020204" pitchFamily="34" charset="0"/>
                <a:ea typeface="Avenir LT Std 55 Roman" panose="020B0503020203020204" pitchFamily="34" charset="0"/>
                <a:cs typeface="Times New Roman" panose="02020603050405020304" pitchFamily="18" charset="0"/>
              </a:rPr>
              <a:t>Occitanie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2EB27B90-F133-5745-0EF9-ACDA1EC24C80}"/>
              </a:ext>
            </a:extLst>
          </p:cNvPr>
          <p:cNvGrpSpPr/>
          <p:nvPr/>
        </p:nvGrpSpPr>
        <p:grpSpPr>
          <a:xfrm>
            <a:off x="3687694" y="2547061"/>
            <a:ext cx="449153" cy="286982"/>
            <a:chOff x="17976497" y="13037925"/>
            <a:chExt cx="481178" cy="318998"/>
          </a:xfrm>
          <a:noFill/>
        </p:grpSpPr>
        <p:sp>
          <p:nvSpPr>
            <p:cNvPr id="38" name="Forme libre 1320">
              <a:extLst>
                <a:ext uri="{FF2B5EF4-FFF2-40B4-BE49-F238E27FC236}">
                  <a16:creationId xmlns:a16="http://schemas.microsoft.com/office/drawing/2014/main" id="{CC563055-E2C8-51C5-5D8E-16122CC4E448}"/>
                </a:ext>
              </a:extLst>
            </p:cNvPr>
            <p:cNvSpPr/>
            <p:nvPr/>
          </p:nvSpPr>
          <p:spPr>
            <a:xfrm>
              <a:off x="18292608" y="13102211"/>
              <a:ext cx="130508" cy="153202"/>
            </a:xfrm>
            <a:custGeom>
              <a:avLst/>
              <a:gdLst>
                <a:gd name="connsiteX0" fmla="*/ 0 w 130508"/>
                <a:gd name="connsiteY0" fmla="*/ 131001 h 153202"/>
                <a:gd name="connsiteX1" fmla="*/ 53881 w 130508"/>
                <a:gd name="connsiteY1" fmla="*/ 153203 h 153202"/>
                <a:gd name="connsiteX2" fmla="*/ 130508 w 130508"/>
                <a:gd name="connsiteY2" fmla="*/ 76546 h 153202"/>
                <a:gd name="connsiteX3" fmla="*/ 53881 w 130508"/>
                <a:gd name="connsiteY3" fmla="*/ 0 h 153202"/>
                <a:gd name="connsiteX4" fmla="*/ 44828 w 130508"/>
                <a:gd name="connsiteY4" fmla="*/ 882 h 153202"/>
                <a:gd name="connsiteX5" fmla="*/ 48692 w 130508"/>
                <a:gd name="connsiteY5" fmla="*/ 31700 h 153202"/>
                <a:gd name="connsiteX6" fmla="*/ 0 w 130508"/>
                <a:gd name="connsiteY6" fmla="*/ 131001 h 15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508" h="153202">
                  <a:moveTo>
                    <a:pt x="0" y="131001"/>
                  </a:moveTo>
                  <a:cubicBezTo>
                    <a:pt x="13802" y="144697"/>
                    <a:pt x="32794" y="153203"/>
                    <a:pt x="53881" y="153203"/>
                  </a:cubicBezTo>
                  <a:cubicBezTo>
                    <a:pt x="96170" y="153203"/>
                    <a:pt x="130508" y="118963"/>
                    <a:pt x="130508" y="76546"/>
                  </a:cubicBezTo>
                  <a:cubicBezTo>
                    <a:pt x="130508" y="34240"/>
                    <a:pt x="96170" y="0"/>
                    <a:pt x="53881" y="0"/>
                  </a:cubicBezTo>
                  <a:cubicBezTo>
                    <a:pt x="50789" y="0"/>
                    <a:pt x="47809" y="550"/>
                    <a:pt x="44828" y="882"/>
                  </a:cubicBezTo>
                  <a:cubicBezTo>
                    <a:pt x="47257" y="10714"/>
                    <a:pt x="48692" y="20986"/>
                    <a:pt x="48692" y="31700"/>
                  </a:cubicBezTo>
                  <a:cubicBezTo>
                    <a:pt x="48692" y="72018"/>
                    <a:pt x="29591" y="107917"/>
                    <a:pt x="0" y="131001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39" name="Forme libre 1321">
              <a:extLst>
                <a:ext uri="{FF2B5EF4-FFF2-40B4-BE49-F238E27FC236}">
                  <a16:creationId xmlns:a16="http://schemas.microsoft.com/office/drawing/2014/main" id="{F540901E-4AF1-BB9E-7EC3-7220B802BBDE}"/>
                </a:ext>
              </a:extLst>
            </p:cNvPr>
            <p:cNvSpPr/>
            <p:nvPr/>
          </p:nvSpPr>
          <p:spPr>
            <a:xfrm>
              <a:off x="18371885" y="13290320"/>
              <a:ext cx="85790" cy="66603"/>
            </a:xfrm>
            <a:custGeom>
              <a:avLst/>
              <a:gdLst>
                <a:gd name="connsiteX0" fmla="*/ 0 w 85790"/>
                <a:gd name="connsiteY0" fmla="*/ 0 h 66603"/>
                <a:gd name="connsiteX1" fmla="*/ 12808 w 85790"/>
                <a:gd name="connsiteY1" fmla="*/ 39321 h 66603"/>
                <a:gd name="connsiteX2" fmla="*/ 12808 w 85790"/>
                <a:gd name="connsiteY2" fmla="*/ 66603 h 66603"/>
                <a:gd name="connsiteX3" fmla="*/ 85791 w 85790"/>
                <a:gd name="connsiteY3" fmla="*/ 66603 h 66603"/>
                <a:gd name="connsiteX4" fmla="*/ 85791 w 85790"/>
                <a:gd name="connsiteY4" fmla="*/ 44844 h 66603"/>
                <a:gd name="connsiteX5" fmla="*/ 63156 w 85790"/>
                <a:gd name="connsiteY5" fmla="*/ 15795 h 66603"/>
                <a:gd name="connsiteX6" fmla="*/ 2981 w 85790"/>
                <a:gd name="connsiteY6" fmla="*/ 550 h 66603"/>
                <a:gd name="connsiteX7" fmla="*/ 0 w 85790"/>
                <a:gd name="connsiteY7" fmla="*/ 0 h 6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90" h="66603">
                  <a:moveTo>
                    <a:pt x="0" y="0"/>
                  </a:moveTo>
                  <a:cubicBezTo>
                    <a:pt x="8060" y="11154"/>
                    <a:pt x="12808" y="24742"/>
                    <a:pt x="12808" y="39321"/>
                  </a:cubicBezTo>
                  <a:lnTo>
                    <a:pt x="12808" y="66603"/>
                  </a:lnTo>
                  <a:lnTo>
                    <a:pt x="85791" y="66603"/>
                  </a:lnTo>
                  <a:lnTo>
                    <a:pt x="85791" y="44844"/>
                  </a:lnTo>
                  <a:cubicBezTo>
                    <a:pt x="85791" y="31147"/>
                    <a:pt x="76515" y="19109"/>
                    <a:pt x="63156" y="15795"/>
                  </a:cubicBezTo>
                  <a:lnTo>
                    <a:pt x="2981" y="550"/>
                  </a:lnTo>
                  <a:cubicBezTo>
                    <a:pt x="1987" y="329"/>
                    <a:pt x="993" y="218"/>
                    <a:pt x="0" y="0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42" name="Forme libre 1322">
              <a:extLst>
                <a:ext uri="{FF2B5EF4-FFF2-40B4-BE49-F238E27FC236}">
                  <a16:creationId xmlns:a16="http://schemas.microsoft.com/office/drawing/2014/main" id="{46D9FF4E-7D4B-5148-44D2-E4A8345917A3}"/>
                </a:ext>
              </a:extLst>
            </p:cNvPr>
            <p:cNvSpPr/>
            <p:nvPr/>
          </p:nvSpPr>
          <p:spPr>
            <a:xfrm>
              <a:off x="18119593" y="13037925"/>
              <a:ext cx="191786" cy="191862"/>
            </a:xfrm>
            <a:custGeom>
              <a:avLst/>
              <a:gdLst>
                <a:gd name="connsiteX0" fmla="*/ 95837 w 191786"/>
                <a:gd name="connsiteY0" fmla="*/ 191863 h 191862"/>
                <a:gd name="connsiteX1" fmla="*/ 191786 w 191786"/>
                <a:gd name="connsiteY1" fmla="*/ 95987 h 191862"/>
                <a:gd name="connsiteX2" fmla="*/ 95837 w 191786"/>
                <a:gd name="connsiteY2" fmla="*/ 0 h 191862"/>
                <a:gd name="connsiteX3" fmla="*/ 0 w 191786"/>
                <a:gd name="connsiteY3" fmla="*/ 95987 h 191862"/>
                <a:gd name="connsiteX4" fmla="*/ 95837 w 191786"/>
                <a:gd name="connsiteY4" fmla="*/ 191863 h 19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86" h="191862">
                  <a:moveTo>
                    <a:pt x="95837" y="191863"/>
                  </a:moveTo>
                  <a:cubicBezTo>
                    <a:pt x="148836" y="191863"/>
                    <a:pt x="191786" y="148896"/>
                    <a:pt x="191786" y="95987"/>
                  </a:cubicBezTo>
                  <a:cubicBezTo>
                    <a:pt x="191786" y="42967"/>
                    <a:pt x="148836" y="0"/>
                    <a:pt x="95837" y="0"/>
                  </a:cubicBezTo>
                  <a:cubicBezTo>
                    <a:pt x="42951" y="0"/>
                    <a:pt x="0" y="42967"/>
                    <a:pt x="0" y="95987"/>
                  </a:cubicBezTo>
                  <a:cubicBezTo>
                    <a:pt x="0" y="148896"/>
                    <a:pt x="42951" y="191863"/>
                    <a:pt x="95837" y="191863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44" name="Forme libre 1323">
              <a:extLst>
                <a:ext uri="{FF2B5EF4-FFF2-40B4-BE49-F238E27FC236}">
                  <a16:creationId xmlns:a16="http://schemas.microsoft.com/office/drawing/2014/main" id="{244237BB-4BAA-05B6-61E9-9F9C7D4CE8E2}"/>
                </a:ext>
              </a:extLst>
            </p:cNvPr>
            <p:cNvSpPr/>
            <p:nvPr/>
          </p:nvSpPr>
          <p:spPr>
            <a:xfrm>
              <a:off x="18079403" y="13269966"/>
              <a:ext cx="275368" cy="86957"/>
            </a:xfrm>
            <a:custGeom>
              <a:avLst/>
              <a:gdLst>
                <a:gd name="connsiteX0" fmla="*/ 246993 w 275368"/>
                <a:gd name="connsiteY0" fmla="*/ 23223 h 86957"/>
                <a:gd name="connsiteX1" fmla="*/ 171580 w 275368"/>
                <a:gd name="connsiteY1" fmla="*/ 4225 h 86957"/>
                <a:gd name="connsiteX2" fmla="*/ 103788 w 275368"/>
                <a:gd name="connsiteY2" fmla="*/ 4225 h 86957"/>
                <a:gd name="connsiteX3" fmla="*/ 28375 w 275368"/>
                <a:gd name="connsiteY3" fmla="*/ 23223 h 86957"/>
                <a:gd name="connsiteX4" fmla="*/ 0 w 275368"/>
                <a:gd name="connsiteY4" fmla="*/ 59675 h 86957"/>
                <a:gd name="connsiteX5" fmla="*/ 0 w 275368"/>
                <a:gd name="connsiteY5" fmla="*/ 86957 h 86957"/>
                <a:gd name="connsiteX6" fmla="*/ 275368 w 275368"/>
                <a:gd name="connsiteY6" fmla="*/ 86957 h 86957"/>
                <a:gd name="connsiteX7" fmla="*/ 275368 w 275368"/>
                <a:gd name="connsiteY7" fmla="*/ 59675 h 86957"/>
                <a:gd name="connsiteX8" fmla="*/ 246993 w 275368"/>
                <a:gd name="connsiteY8" fmla="*/ 23223 h 8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68" h="86957">
                  <a:moveTo>
                    <a:pt x="246993" y="23223"/>
                  </a:moveTo>
                  <a:lnTo>
                    <a:pt x="171580" y="4225"/>
                  </a:lnTo>
                  <a:cubicBezTo>
                    <a:pt x="149388" y="-1408"/>
                    <a:pt x="126090" y="-1408"/>
                    <a:pt x="103788" y="4225"/>
                  </a:cubicBezTo>
                  <a:lnTo>
                    <a:pt x="28375" y="23223"/>
                  </a:lnTo>
                  <a:cubicBezTo>
                    <a:pt x="11703" y="27533"/>
                    <a:pt x="0" y="42553"/>
                    <a:pt x="0" y="59675"/>
                  </a:cubicBezTo>
                  <a:lnTo>
                    <a:pt x="0" y="86957"/>
                  </a:lnTo>
                  <a:lnTo>
                    <a:pt x="275368" y="86957"/>
                  </a:lnTo>
                  <a:lnTo>
                    <a:pt x="275368" y="59675"/>
                  </a:lnTo>
                  <a:cubicBezTo>
                    <a:pt x="275368" y="42553"/>
                    <a:pt x="263665" y="27533"/>
                    <a:pt x="246993" y="23223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45" name="Forme libre 1324">
              <a:extLst>
                <a:ext uri="{FF2B5EF4-FFF2-40B4-BE49-F238E27FC236}">
                  <a16:creationId xmlns:a16="http://schemas.microsoft.com/office/drawing/2014/main" id="{7C3000A8-5BA8-D61D-1169-6E8F679C256F}"/>
                </a:ext>
              </a:extLst>
            </p:cNvPr>
            <p:cNvSpPr/>
            <p:nvPr/>
          </p:nvSpPr>
          <p:spPr>
            <a:xfrm>
              <a:off x="18011057" y="13102211"/>
              <a:ext cx="130508" cy="153202"/>
            </a:xfrm>
            <a:custGeom>
              <a:avLst/>
              <a:gdLst>
                <a:gd name="connsiteX0" fmla="*/ 76627 w 130508"/>
                <a:gd name="connsiteY0" fmla="*/ 153203 h 153202"/>
                <a:gd name="connsiteX1" fmla="*/ 130508 w 130508"/>
                <a:gd name="connsiteY1" fmla="*/ 131001 h 153202"/>
                <a:gd name="connsiteX2" fmla="*/ 81816 w 130508"/>
                <a:gd name="connsiteY2" fmla="*/ 31700 h 153202"/>
                <a:gd name="connsiteX3" fmla="*/ 85680 w 130508"/>
                <a:gd name="connsiteY3" fmla="*/ 882 h 153202"/>
                <a:gd name="connsiteX4" fmla="*/ 76627 w 130508"/>
                <a:gd name="connsiteY4" fmla="*/ 0 h 153202"/>
                <a:gd name="connsiteX5" fmla="*/ 0 w 130508"/>
                <a:gd name="connsiteY5" fmla="*/ 76546 h 153202"/>
                <a:gd name="connsiteX6" fmla="*/ 76627 w 130508"/>
                <a:gd name="connsiteY6" fmla="*/ 153203 h 15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508" h="153202">
                  <a:moveTo>
                    <a:pt x="76627" y="153203"/>
                  </a:moveTo>
                  <a:cubicBezTo>
                    <a:pt x="97715" y="153203"/>
                    <a:pt x="116707" y="144697"/>
                    <a:pt x="130508" y="131001"/>
                  </a:cubicBezTo>
                  <a:cubicBezTo>
                    <a:pt x="100917" y="107917"/>
                    <a:pt x="81816" y="72018"/>
                    <a:pt x="81816" y="31700"/>
                  </a:cubicBezTo>
                  <a:cubicBezTo>
                    <a:pt x="81816" y="20986"/>
                    <a:pt x="83251" y="10714"/>
                    <a:pt x="85680" y="882"/>
                  </a:cubicBezTo>
                  <a:cubicBezTo>
                    <a:pt x="82699" y="550"/>
                    <a:pt x="79828" y="0"/>
                    <a:pt x="76627" y="0"/>
                  </a:cubicBezTo>
                  <a:cubicBezTo>
                    <a:pt x="34338" y="0"/>
                    <a:pt x="0" y="34240"/>
                    <a:pt x="0" y="76546"/>
                  </a:cubicBezTo>
                  <a:cubicBezTo>
                    <a:pt x="0" y="118963"/>
                    <a:pt x="34338" y="153203"/>
                    <a:pt x="76627" y="153203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46" name="Forme libre 1325">
              <a:extLst>
                <a:ext uri="{FF2B5EF4-FFF2-40B4-BE49-F238E27FC236}">
                  <a16:creationId xmlns:a16="http://schemas.microsoft.com/office/drawing/2014/main" id="{AF1A1168-9C2B-5C1D-1DAB-8661FFC5BB5A}"/>
                </a:ext>
              </a:extLst>
            </p:cNvPr>
            <p:cNvSpPr/>
            <p:nvPr/>
          </p:nvSpPr>
          <p:spPr>
            <a:xfrm>
              <a:off x="17976497" y="13290320"/>
              <a:ext cx="85790" cy="66603"/>
            </a:xfrm>
            <a:custGeom>
              <a:avLst/>
              <a:gdLst>
                <a:gd name="connsiteX0" fmla="*/ 72982 w 85790"/>
                <a:gd name="connsiteY0" fmla="*/ 39321 h 66603"/>
                <a:gd name="connsiteX1" fmla="*/ 85791 w 85790"/>
                <a:gd name="connsiteY1" fmla="*/ 0 h 66603"/>
                <a:gd name="connsiteX2" fmla="*/ 82809 w 85790"/>
                <a:gd name="connsiteY2" fmla="*/ 550 h 66603"/>
                <a:gd name="connsiteX3" fmla="*/ 22635 w 85790"/>
                <a:gd name="connsiteY3" fmla="*/ 15795 h 66603"/>
                <a:gd name="connsiteX4" fmla="*/ 0 w 85790"/>
                <a:gd name="connsiteY4" fmla="*/ 44844 h 66603"/>
                <a:gd name="connsiteX5" fmla="*/ 0 w 85790"/>
                <a:gd name="connsiteY5" fmla="*/ 66603 h 66603"/>
                <a:gd name="connsiteX6" fmla="*/ 72982 w 85790"/>
                <a:gd name="connsiteY6" fmla="*/ 66603 h 66603"/>
                <a:gd name="connsiteX7" fmla="*/ 72982 w 85790"/>
                <a:gd name="connsiteY7" fmla="*/ 39321 h 6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90" h="66603">
                  <a:moveTo>
                    <a:pt x="72982" y="39321"/>
                  </a:moveTo>
                  <a:cubicBezTo>
                    <a:pt x="72982" y="24742"/>
                    <a:pt x="77731" y="11154"/>
                    <a:pt x="85791" y="0"/>
                  </a:cubicBezTo>
                  <a:cubicBezTo>
                    <a:pt x="84797" y="218"/>
                    <a:pt x="83804" y="329"/>
                    <a:pt x="82809" y="550"/>
                  </a:cubicBezTo>
                  <a:lnTo>
                    <a:pt x="22635" y="15795"/>
                  </a:lnTo>
                  <a:cubicBezTo>
                    <a:pt x="9276" y="19109"/>
                    <a:pt x="0" y="31147"/>
                    <a:pt x="0" y="44844"/>
                  </a:cubicBezTo>
                  <a:lnTo>
                    <a:pt x="0" y="66603"/>
                  </a:lnTo>
                  <a:lnTo>
                    <a:pt x="72982" y="66603"/>
                  </a:lnTo>
                  <a:lnTo>
                    <a:pt x="72982" y="39321"/>
                  </a:ln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67885708-E0B3-78F4-645E-6730F2CCCCF8}"/>
              </a:ext>
            </a:extLst>
          </p:cNvPr>
          <p:cNvGrpSpPr/>
          <p:nvPr/>
        </p:nvGrpSpPr>
        <p:grpSpPr>
          <a:xfrm>
            <a:off x="5987807" y="355991"/>
            <a:ext cx="351118" cy="381504"/>
            <a:chOff x="3100532" y="2966668"/>
            <a:chExt cx="417923" cy="454088"/>
          </a:xfrm>
          <a:noFill/>
        </p:grpSpPr>
        <p:sp>
          <p:nvSpPr>
            <p:cNvPr id="48" name="Forme libre 1159">
              <a:extLst>
                <a:ext uri="{FF2B5EF4-FFF2-40B4-BE49-F238E27FC236}">
                  <a16:creationId xmlns:a16="http://schemas.microsoft.com/office/drawing/2014/main" id="{1B95EA62-80D4-6A50-B87B-3DD9C795C0C6}"/>
                </a:ext>
              </a:extLst>
            </p:cNvPr>
            <p:cNvSpPr/>
            <p:nvPr/>
          </p:nvSpPr>
          <p:spPr>
            <a:xfrm>
              <a:off x="3152533" y="2966668"/>
              <a:ext cx="37538" cy="454088"/>
            </a:xfrm>
            <a:custGeom>
              <a:avLst/>
              <a:gdLst>
                <a:gd name="connsiteX0" fmla="*/ 18770 w 37540"/>
                <a:gd name="connsiteY0" fmla="*/ 454089 h 454088"/>
                <a:gd name="connsiteX1" fmla="*/ 37540 w 37540"/>
                <a:gd name="connsiteY1" fmla="*/ 435312 h 454088"/>
                <a:gd name="connsiteX2" fmla="*/ 37540 w 37540"/>
                <a:gd name="connsiteY2" fmla="*/ 18668 h 454088"/>
                <a:gd name="connsiteX3" fmla="*/ 18770 w 37540"/>
                <a:gd name="connsiteY3" fmla="*/ 0 h 454088"/>
                <a:gd name="connsiteX4" fmla="*/ 0 w 37540"/>
                <a:gd name="connsiteY4" fmla="*/ 18668 h 454088"/>
                <a:gd name="connsiteX5" fmla="*/ 0 w 37540"/>
                <a:gd name="connsiteY5" fmla="*/ 435312 h 454088"/>
                <a:gd name="connsiteX6" fmla="*/ 18770 w 37540"/>
                <a:gd name="connsiteY6" fmla="*/ 454089 h 45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40" h="454088">
                  <a:moveTo>
                    <a:pt x="18770" y="454089"/>
                  </a:moveTo>
                  <a:cubicBezTo>
                    <a:pt x="29149" y="454089"/>
                    <a:pt x="37540" y="445694"/>
                    <a:pt x="37540" y="435312"/>
                  </a:cubicBezTo>
                  <a:lnTo>
                    <a:pt x="37540" y="18668"/>
                  </a:lnTo>
                  <a:cubicBezTo>
                    <a:pt x="37540" y="8395"/>
                    <a:pt x="29149" y="0"/>
                    <a:pt x="18770" y="0"/>
                  </a:cubicBezTo>
                  <a:cubicBezTo>
                    <a:pt x="8391" y="0"/>
                    <a:pt x="0" y="8395"/>
                    <a:pt x="0" y="18668"/>
                  </a:cubicBezTo>
                  <a:lnTo>
                    <a:pt x="0" y="435312"/>
                  </a:lnTo>
                  <a:cubicBezTo>
                    <a:pt x="0" y="445694"/>
                    <a:pt x="8391" y="454089"/>
                    <a:pt x="18770" y="454089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51" name="Forme libre 1160">
              <a:extLst>
                <a:ext uri="{FF2B5EF4-FFF2-40B4-BE49-F238E27FC236}">
                  <a16:creationId xmlns:a16="http://schemas.microsoft.com/office/drawing/2014/main" id="{BE8F73CF-FF9F-2324-6504-884E4B834C41}"/>
                </a:ext>
              </a:extLst>
            </p:cNvPr>
            <p:cNvSpPr/>
            <p:nvPr/>
          </p:nvSpPr>
          <p:spPr>
            <a:xfrm>
              <a:off x="3216458" y="3318585"/>
              <a:ext cx="191013" cy="53462"/>
            </a:xfrm>
            <a:custGeom>
              <a:avLst/>
              <a:gdLst>
                <a:gd name="connsiteX0" fmla="*/ 0 w 191013"/>
                <a:gd name="connsiteY0" fmla="*/ 0 h 53461"/>
                <a:gd name="connsiteX1" fmla="*/ 191014 w 191013"/>
                <a:gd name="connsiteY1" fmla="*/ 0 h 53461"/>
                <a:gd name="connsiteX2" fmla="*/ 191014 w 191013"/>
                <a:gd name="connsiteY2" fmla="*/ 53461 h 53461"/>
                <a:gd name="connsiteX3" fmla="*/ 0 w 191013"/>
                <a:gd name="connsiteY3" fmla="*/ 53461 h 5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013" h="53461">
                  <a:moveTo>
                    <a:pt x="0" y="0"/>
                  </a:moveTo>
                  <a:lnTo>
                    <a:pt x="191014" y="0"/>
                  </a:lnTo>
                  <a:lnTo>
                    <a:pt x="191014" y="53461"/>
                  </a:lnTo>
                  <a:lnTo>
                    <a:pt x="0" y="53461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54" name="Forme libre 1161">
              <a:extLst>
                <a:ext uri="{FF2B5EF4-FFF2-40B4-BE49-F238E27FC236}">
                  <a16:creationId xmlns:a16="http://schemas.microsoft.com/office/drawing/2014/main" id="{ECD7CA92-7799-278F-7C00-CD3C12A36A62}"/>
                </a:ext>
              </a:extLst>
            </p:cNvPr>
            <p:cNvSpPr/>
            <p:nvPr/>
          </p:nvSpPr>
          <p:spPr>
            <a:xfrm>
              <a:off x="3216458" y="3220056"/>
              <a:ext cx="191013" cy="53570"/>
            </a:xfrm>
            <a:custGeom>
              <a:avLst/>
              <a:gdLst>
                <a:gd name="connsiteX0" fmla="*/ 0 w 191013"/>
                <a:gd name="connsiteY0" fmla="*/ 1 h 53571"/>
                <a:gd name="connsiteX1" fmla="*/ 191014 w 191013"/>
                <a:gd name="connsiteY1" fmla="*/ 1 h 53571"/>
                <a:gd name="connsiteX2" fmla="*/ 191014 w 191013"/>
                <a:gd name="connsiteY2" fmla="*/ 53572 h 53571"/>
                <a:gd name="connsiteX3" fmla="*/ 0 w 191013"/>
                <a:gd name="connsiteY3" fmla="*/ 53572 h 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013" h="53571">
                  <a:moveTo>
                    <a:pt x="0" y="1"/>
                  </a:moveTo>
                  <a:lnTo>
                    <a:pt x="191014" y="1"/>
                  </a:lnTo>
                  <a:lnTo>
                    <a:pt x="191014" y="53572"/>
                  </a:lnTo>
                  <a:lnTo>
                    <a:pt x="0" y="53572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56" name="Forme libre 1162">
              <a:extLst>
                <a:ext uri="{FF2B5EF4-FFF2-40B4-BE49-F238E27FC236}">
                  <a16:creationId xmlns:a16="http://schemas.microsoft.com/office/drawing/2014/main" id="{41ECAE30-CBEE-D22C-38DC-5D8BE5B107A5}"/>
                </a:ext>
              </a:extLst>
            </p:cNvPr>
            <p:cNvSpPr/>
            <p:nvPr/>
          </p:nvSpPr>
          <p:spPr>
            <a:xfrm>
              <a:off x="3216458" y="3121641"/>
              <a:ext cx="191013" cy="53462"/>
            </a:xfrm>
            <a:custGeom>
              <a:avLst/>
              <a:gdLst>
                <a:gd name="connsiteX0" fmla="*/ 0 w 191013"/>
                <a:gd name="connsiteY0" fmla="*/ 0 h 53461"/>
                <a:gd name="connsiteX1" fmla="*/ 191014 w 191013"/>
                <a:gd name="connsiteY1" fmla="*/ 0 h 53461"/>
                <a:gd name="connsiteX2" fmla="*/ 191014 w 191013"/>
                <a:gd name="connsiteY2" fmla="*/ 53461 h 53461"/>
                <a:gd name="connsiteX3" fmla="*/ 0 w 191013"/>
                <a:gd name="connsiteY3" fmla="*/ 53461 h 5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013" h="53461">
                  <a:moveTo>
                    <a:pt x="0" y="0"/>
                  </a:moveTo>
                  <a:lnTo>
                    <a:pt x="191014" y="0"/>
                  </a:lnTo>
                  <a:lnTo>
                    <a:pt x="191014" y="53461"/>
                  </a:lnTo>
                  <a:lnTo>
                    <a:pt x="0" y="53461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57" name="Forme libre 1164">
              <a:extLst>
                <a:ext uri="{FF2B5EF4-FFF2-40B4-BE49-F238E27FC236}">
                  <a16:creationId xmlns:a16="http://schemas.microsoft.com/office/drawing/2014/main" id="{86FBC9B7-8514-1691-39BB-CDD5D789E051}"/>
                </a:ext>
              </a:extLst>
            </p:cNvPr>
            <p:cNvSpPr/>
            <p:nvPr/>
          </p:nvSpPr>
          <p:spPr>
            <a:xfrm>
              <a:off x="3491943" y="3318585"/>
              <a:ext cx="26496" cy="53462"/>
            </a:xfrm>
            <a:custGeom>
              <a:avLst/>
              <a:gdLst>
                <a:gd name="connsiteX0" fmla="*/ 0 w 26498"/>
                <a:gd name="connsiteY0" fmla="*/ 0 h 53461"/>
                <a:gd name="connsiteX1" fmla="*/ 26499 w 26498"/>
                <a:gd name="connsiteY1" fmla="*/ 0 h 53461"/>
                <a:gd name="connsiteX2" fmla="*/ 26499 w 26498"/>
                <a:gd name="connsiteY2" fmla="*/ 53461 h 53461"/>
                <a:gd name="connsiteX3" fmla="*/ 0 w 26498"/>
                <a:gd name="connsiteY3" fmla="*/ 53461 h 5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98" h="53461">
                  <a:moveTo>
                    <a:pt x="0" y="0"/>
                  </a:moveTo>
                  <a:lnTo>
                    <a:pt x="26499" y="0"/>
                  </a:lnTo>
                  <a:lnTo>
                    <a:pt x="26499" y="53461"/>
                  </a:lnTo>
                  <a:lnTo>
                    <a:pt x="0" y="53461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58" name="Forme libre 1168">
              <a:extLst>
                <a:ext uri="{FF2B5EF4-FFF2-40B4-BE49-F238E27FC236}">
                  <a16:creationId xmlns:a16="http://schemas.microsoft.com/office/drawing/2014/main" id="{4F0AB48B-F61F-46D5-F056-365C92151BB6}"/>
                </a:ext>
              </a:extLst>
            </p:cNvPr>
            <p:cNvSpPr/>
            <p:nvPr/>
          </p:nvSpPr>
          <p:spPr>
            <a:xfrm>
              <a:off x="3491943" y="3220056"/>
              <a:ext cx="26496" cy="53570"/>
            </a:xfrm>
            <a:custGeom>
              <a:avLst/>
              <a:gdLst>
                <a:gd name="connsiteX0" fmla="*/ 0 w 26498"/>
                <a:gd name="connsiteY0" fmla="*/ 1 h 53571"/>
                <a:gd name="connsiteX1" fmla="*/ 26499 w 26498"/>
                <a:gd name="connsiteY1" fmla="*/ 1 h 53571"/>
                <a:gd name="connsiteX2" fmla="*/ 26499 w 26498"/>
                <a:gd name="connsiteY2" fmla="*/ 53572 h 53571"/>
                <a:gd name="connsiteX3" fmla="*/ 0 w 26498"/>
                <a:gd name="connsiteY3" fmla="*/ 53572 h 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98" h="53571">
                  <a:moveTo>
                    <a:pt x="0" y="1"/>
                  </a:moveTo>
                  <a:lnTo>
                    <a:pt x="26499" y="1"/>
                  </a:lnTo>
                  <a:lnTo>
                    <a:pt x="26499" y="53572"/>
                  </a:lnTo>
                  <a:lnTo>
                    <a:pt x="0" y="53572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59" name="Forme libre 1169">
              <a:extLst>
                <a:ext uri="{FF2B5EF4-FFF2-40B4-BE49-F238E27FC236}">
                  <a16:creationId xmlns:a16="http://schemas.microsoft.com/office/drawing/2014/main" id="{E5E53E01-2D0E-9127-E813-DE955906AB48}"/>
                </a:ext>
              </a:extLst>
            </p:cNvPr>
            <p:cNvSpPr/>
            <p:nvPr/>
          </p:nvSpPr>
          <p:spPr>
            <a:xfrm>
              <a:off x="3491943" y="3121641"/>
              <a:ext cx="26496" cy="53462"/>
            </a:xfrm>
            <a:custGeom>
              <a:avLst/>
              <a:gdLst>
                <a:gd name="connsiteX0" fmla="*/ 0 w 26498"/>
                <a:gd name="connsiteY0" fmla="*/ 0 h 53461"/>
                <a:gd name="connsiteX1" fmla="*/ 26499 w 26498"/>
                <a:gd name="connsiteY1" fmla="*/ 0 h 53461"/>
                <a:gd name="connsiteX2" fmla="*/ 26499 w 26498"/>
                <a:gd name="connsiteY2" fmla="*/ 53461 h 53461"/>
                <a:gd name="connsiteX3" fmla="*/ 0 w 26498"/>
                <a:gd name="connsiteY3" fmla="*/ 53461 h 5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98" h="53461">
                  <a:moveTo>
                    <a:pt x="0" y="0"/>
                  </a:moveTo>
                  <a:lnTo>
                    <a:pt x="26499" y="0"/>
                  </a:lnTo>
                  <a:lnTo>
                    <a:pt x="26499" y="53461"/>
                  </a:lnTo>
                  <a:lnTo>
                    <a:pt x="0" y="53461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61" name="Forme libre 1170">
              <a:extLst>
                <a:ext uri="{FF2B5EF4-FFF2-40B4-BE49-F238E27FC236}">
                  <a16:creationId xmlns:a16="http://schemas.microsoft.com/office/drawing/2014/main" id="{9A951C5A-4281-ADBE-A814-AC7B2461274F}"/>
                </a:ext>
              </a:extLst>
            </p:cNvPr>
            <p:cNvSpPr/>
            <p:nvPr/>
          </p:nvSpPr>
          <p:spPr>
            <a:xfrm>
              <a:off x="3100532" y="3318585"/>
              <a:ext cx="26496" cy="53462"/>
            </a:xfrm>
            <a:custGeom>
              <a:avLst/>
              <a:gdLst>
                <a:gd name="connsiteX0" fmla="*/ 0 w 26498"/>
                <a:gd name="connsiteY0" fmla="*/ 0 h 53461"/>
                <a:gd name="connsiteX1" fmla="*/ 26499 w 26498"/>
                <a:gd name="connsiteY1" fmla="*/ 0 h 53461"/>
                <a:gd name="connsiteX2" fmla="*/ 26499 w 26498"/>
                <a:gd name="connsiteY2" fmla="*/ 53461 h 53461"/>
                <a:gd name="connsiteX3" fmla="*/ 0 w 26498"/>
                <a:gd name="connsiteY3" fmla="*/ 53461 h 5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98" h="53461">
                  <a:moveTo>
                    <a:pt x="0" y="0"/>
                  </a:moveTo>
                  <a:lnTo>
                    <a:pt x="26499" y="0"/>
                  </a:lnTo>
                  <a:lnTo>
                    <a:pt x="26499" y="53461"/>
                  </a:lnTo>
                  <a:lnTo>
                    <a:pt x="0" y="53461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63" name="Forme libre 1171">
              <a:extLst>
                <a:ext uri="{FF2B5EF4-FFF2-40B4-BE49-F238E27FC236}">
                  <a16:creationId xmlns:a16="http://schemas.microsoft.com/office/drawing/2014/main" id="{37197CFC-63D1-428C-73A4-A6AB53356E5D}"/>
                </a:ext>
              </a:extLst>
            </p:cNvPr>
            <p:cNvSpPr/>
            <p:nvPr/>
          </p:nvSpPr>
          <p:spPr>
            <a:xfrm>
              <a:off x="3100537" y="3220056"/>
              <a:ext cx="26496" cy="53570"/>
            </a:xfrm>
            <a:custGeom>
              <a:avLst/>
              <a:gdLst>
                <a:gd name="connsiteX0" fmla="*/ 0 w 26498"/>
                <a:gd name="connsiteY0" fmla="*/ 1 h 53571"/>
                <a:gd name="connsiteX1" fmla="*/ 26499 w 26498"/>
                <a:gd name="connsiteY1" fmla="*/ 1 h 53571"/>
                <a:gd name="connsiteX2" fmla="*/ 26499 w 26498"/>
                <a:gd name="connsiteY2" fmla="*/ 53572 h 53571"/>
                <a:gd name="connsiteX3" fmla="*/ 0 w 26498"/>
                <a:gd name="connsiteY3" fmla="*/ 53572 h 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98" h="53571">
                  <a:moveTo>
                    <a:pt x="0" y="1"/>
                  </a:moveTo>
                  <a:lnTo>
                    <a:pt x="26499" y="1"/>
                  </a:lnTo>
                  <a:lnTo>
                    <a:pt x="26499" y="53572"/>
                  </a:lnTo>
                  <a:lnTo>
                    <a:pt x="0" y="53572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64" name="Forme libre 1172">
              <a:extLst>
                <a:ext uri="{FF2B5EF4-FFF2-40B4-BE49-F238E27FC236}">
                  <a16:creationId xmlns:a16="http://schemas.microsoft.com/office/drawing/2014/main" id="{65426A5C-508B-1226-97B4-151D7E076743}"/>
                </a:ext>
              </a:extLst>
            </p:cNvPr>
            <p:cNvSpPr/>
            <p:nvPr/>
          </p:nvSpPr>
          <p:spPr>
            <a:xfrm>
              <a:off x="3100542" y="3121641"/>
              <a:ext cx="26496" cy="53462"/>
            </a:xfrm>
            <a:custGeom>
              <a:avLst/>
              <a:gdLst>
                <a:gd name="connsiteX0" fmla="*/ 0 w 26498"/>
                <a:gd name="connsiteY0" fmla="*/ 0 h 53461"/>
                <a:gd name="connsiteX1" fmla="*/ 26499 w 26498"/>
                <a:gd name="connsiteY1" fmla="*/ 0 h 53461"/>
                <a:gd name="connsiteX2" fmla="*/ 26499 w 26498"/>
                <a:gd name="connsiteY2" fmla="*/ 53461 h 53461"/>
                <a:gd name="connsiteX3" fmla="*/ 0 w 26498"/>
                <a:gd name="connsiteY3" fmla="*/ 53461 h 5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98" h="53461">
                  <a:moveTo>
                    <a:pt x="0" y="0"/>
                  </a:moveTo>
                  <a:lnTo>
                    <a:pt x="26499" y="0"/>
                  </a:lnTo>
                  <a:lnTo>
                    <a:pt x="26499" y="53461"/>
                  </a:lnTo>
                  <a:lnTo>
                    <a:pt x="0" y="53461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66" name="Forme libre 1173">
              <a:extLst>
                <a:ext uri="{FF2B5EF4-FFF2-40B4-BE49-F238E27FC236}">
                  <a16:creationId xmlns:a16="http://schemas.microsoft.com/office/drawing/2014/main" id="{86BC8775-1C74-CB38-2A2F-548FF214191D}"/>
                </a:ext>
              </a:extLst>
            </p:cNvPr>
            <p:cNvSpPr/>
            <p:nvPr/>
          </p:nvSpPr>
          <p:spPr>
            <a:xfrm>
              <a:off x="3216473" y="3023112"/>
              <a:ext cx="191013" cy="53570"/>
            </a:xfrm>
            <a:custGeom>
              <a:avLst/>
              <a:gdLst>
                <a:gd name="connsiteX0" fmla="*/ 0 w 191013"/>
                <a:gd name="connsiteY0" fmla="*/ 0 h 53571"/>
                <a:gd name="connsiteX1" fmla="*/ 191014 w 191013"/>
                <a:gd name="connsiteY1" fmla="*/ 0 h 53571"/>
                <a:gd name="connsiteX2" fmla="*/ 191014 w 191013"/>
                <a:gd name="connsiteY2" fmla="*/ 53571 h 53571"/>
                <a:gd name="connsiteX3" fmla="*/ 0 w 191013"/>
                <a:gd name="connsiteY3" fmla="*/ 53571 h 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013" h="53571">
                  <a:moveTo>
                    <a:pt x="0" y="0"/>
                  </a:moveTo>
                  <a:lnTo>
                    <a:pt x="191014" y="0"/>
                  </a:lnTo>
                  <a:lnTo>
                    <a:pt x="191014" y="53571"/>
                  </a:lnTo>
                  <a:lnTo>
                    <a:pt x="0" y="53571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67" name="Forme libre 1174">
              <a:extLst>
                <a:ext uri="{FF2B5EF4-FFF2-40B4-BE49-F238E27FC236}">
                  <a16:creationId xmlns:a16="http://schemas.microsoft.com/office/drawing/2014/main" id="{7BBFE967-8705-2C85-9F96-E82DCD1F3ACE}"/>
                </a:ext>
              </a:extLst>
            </p:cNvPr>
            <p:cNvSpPr/>
            <p:nvPr/>
          </p:nvSpPr>
          <p:spPr>
            <a:xfrm>
              <a:off x="3491959" y="3023112"/>
              <a:ext cx="26496" cy="53570"/>
            </a:xfrm>
            <a:custGeom>
              <a:avLst/>
              <a:gdLst>
                <a:gd name="connsiteX0" fmla="*/ 0 w 26498"/>
                <a:gd name="connsiteY0" fmla="*/ 0 h 53571"/>
                <a:gd name="connsiteX1" fmla="*/ 26499 w 26498"/>
                <a:gd name="connsiteY1" fmla="*/ 0 h 53571"/>
                <a:gd name="connsiteX2" fmla="*/ 26499 w 26498"/>
                <a:gd name="connsiteY2" fmla="*/ 53571 h 53571"/>
                <a:gd name="connsiteX3" fmla="*/ 0 w 26498"/>
                <a:gd name="connsiteY3" fmla="*/ 53571 h 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98" h="53571">
                  <a:moveTo>
                    <a:pt x="0" y="0"/>
                  </a:moveTo>
                  <a:lnTo>
                    <a:pt x="26499" y="0"/>
                  </a:lnTo>
                  <a:lnTo>
                    <a:pt x="26499" y="53571"/>
                  </a:lnTo>
                  <a:lnTo>
                    <a:pt x="0" y="53571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68" name="Forme libre 1175">
              <a:extLst>
                <a:ext uri="{FF2B5EF4-FFF2-40B4-BE49-F238E27FC236}">
                  <a16:creationId xmlns:a16="http://schemas.microsoft.com/office/drawing/2014/main" id="{643F3473-7285-2FF9-AA7F-4296F96F16C5}"/>
                </a:ext>
              </a:extLst>
            </p:cNvPr>
            <p:cNvSpPr/>
            <p:nvPr/>
          </p:nvSpPr>
          <p:spPr>
            <a:xfrm>
              <a:off x="3100547" y="3023112"/>
              <a:ext cx="26496" cy="53570"/>
            </a:xfrm>
            <a:custGeom>
              <a:avLst/>
              <a:gdLst>
                <a:gd name="connsiteX0" fmla="*/ 0 w 26498"/>
                <a:gd name="connsiteY0" fmla="*/ 0 h 53571"/>
                <a:gd name="connsiteX1" fmla="*/ 26499 w 26498"/>
                <a:gd name="connsiteY1" fmla="*/ 0 h 53571"/>
                <a:gd name="connsiteX2" fmla="*/ 26499 w 26498"/>
                <a:gd name="connsiteY2" fmla="*/ 53571 h 53571"/>
                <a:gd name="connsiteX3" fmla="*/ 0 w 26498"/>
                <a:gd name="connsiteY3" fmla="*/ 53571 h 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98" h="53571">
                  <a:moveTo>
                    <a:pt x="0" y="0"/>
                  </a:moveTo>
                  <a:lnTo>
                    <a:pt x="26499" y="0"/>
                  </a:lnTo>
                  <a:lnTo>
                    <a:pt x="26499" y="53571"/>
                  </a:lnTo>
                  <a:lnTo>
                    <a:pt x="0" y="53571"/>
                  </a:lnTo>
                  <a:close/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69" name="Forme libre 1176">
              <a:extLst>
                <a:ext uri="{FF2B5EF4-FFF2-40B4-BE49-F238E27FC236}">
                  <a16:creationId xmlns:a16="http://schemas.microsoft.com/office/drawing/2014/main" id="{3CEBFCB7-AC3D-F4FB-BDC8-1FF0013E34CC}"/>
                </a:ext>
              </a:extLst>
            </p:cNvPr>
            <p:cNvSpPr/>
            <p:nvPr/>
          </p:nvSpPr>
          <p:spPr>
            <a:xfrm>
              <a:off x="3431536" y="2966668"/>
              <a:ext cx="37538" cy="454088"/>
            </a:xfrm>
            <a:custGeom>
              <a:avLst/>
              <a:gdLst>
                <a:gd name="connsiteX0" fmla="*/ 18770 w 37540"/>
                <a:gd name="connsiteY0" fmla="*/ 454089 h 454088"/>
                <a:gd name="connsiteX1" fmla="*/ 37540 w 37540"/>
                <a:gd name="connsiteY1" fmla="*/ 435312 h 454088"/>
                <a:gd name="connsiteX2" fmla="*/ 37540 w 37540"/>
                <a:gd name="connsiteY2" fmla="*/ 18668 h 454088"/>
                <a:gd name="connsiteX3" fmla="*/ 18770 w 37540"/>
                <a:gd name="connsiteY3" fmla="*/ 0 h 454088"/>
                <a:gd name="connsiteX4" fmla="*/ 0 w 37540"/>
                <a:gd name="connsiteY4" fmla="*/ 18668 h 454088"/>
                <a:gd name="connsiteX5" fmla="*/ 0 w 37540"/>
                <a:gd name="connsiteY5" fmla="*/ 435312 h 454088"/>
                <a:gd name="connsiteX6" fmla="*/ 18770 w 37540"/>
                <a:gd name="connsiteY6" fmla="*/ 454089 h 45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40" h="454088">
                  <a:moveTo>
                    <a:pt x="18770" y="454089"/>
                  </a:moveTo>
                  <a:cubicBezTo>
                    <a:pt x="29149" y="454089"/>
                    <a:pt x="37540" y="445694"/>
                    <a:pt x="37540" y="435312"/>
                  </a:cubicBezTo>
                  <a:lnTo>
                    <a:pt x="37540" y="18668"/>
                  </a:lnTo>
                  <a:cubicBezTo>
                    <a:pt x="37540" y="8395"/>
                    <a:pt x="29149" y="0"/>
                    <a:pt x="18770" y="0"/>
                  </a:cubicBezTo>
                  <a:cubicBezTo>
                    <a:pt x="8502" y="0"/>
                    <a:pt x="0" y="8395"/>
                    <a:pt x="0" y="18668"/>
                  </a:cubicBezTo>
                  <a:lnTo>
                    <a:pt x="0" y="435312"/>
                  </a:lnTo>
                  <a:cubicBezTo>
                    <a:pt x="0" y="445694"/>
                    <a:pt x="8391" y="454089"/>
                    <a:pt x="18770" y="454089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</p:grpSp>
      <p:sp>
        <p:nvSpPr>
          <p:cNvPr id="74" name="Forme libre 1600">
            <a:extLst>
              <a:ext uri="{FF2B5EF4-FFF2-40B4-BE49-F238E27FC236}">
                <a16:creationId xmlns:a16="http://schemas.microsoft.com/office/drawing/2014/main" id="{EF136938-4E53-5E2B-F4FB-0B29BFD1D1B0}"/>
              </a:ext>
            </a:extLst>
          </p:cNvPr>
          <p:cNvSpPr/>
          <p:nvPr/>
        </p:nvSpPr>
        <p:spPr>
          <a:xfrm>
            <a:off x="6441730" y="2943084"/>
            <a:ext cx="346435" cy="346578"/>
          </a:xfrm>
          <a:custGeom>
            <a:avLst/>
            <a:gdLst>
              <a:gd name="connsiteX0" fmla="*/ 105113 w 210225"/>
              <a:gd name="connsiteY0" fmla="*/ 210311 h 210310"/>
              <a:gd name="connsiteX1" fmla="*/ 210225 w 210225"/>
              <a:gd name="connsiteY1" fmla="*/ 105155 h 210310"/>
              <a:gd name="connsiteX2" fmla="*/ 105113 w 210225"/>
              <a:gd name="connsiteY2" fmla="*/ 0 h 210310"/>
              <a:gd name="connsiteX3" fmla="*/ 0 w 210225"/>
              <a:gd name="connsiteY3" fmla="*/ 105155 h 210310"/>
              <a:gd name="connsiteX4" fmla="*/ 105113 w 210225"/>
              <a:gd name="connsiteY4" fmla="*/ 210311 h 210310"/>
              <a:gd name="connsiteX5" fmla="*/ 26278 w 210225"/>
              <a:gd name="connsiteY5" fmla="*/ 125811 h 210310"/>
              <a:gd name="connsiteX6" fmla="*/ 37541 w 210225"/>
              <a:gd name="connsiteY6" fmla="*/ 114544 h 210310"/>
              <a:gd name="connsiteX7" fmla="*/ 44938 w 210225"/>
              <a:gd name="connsiteY7" fmla="*/ 114544 h 210310"/>
              <a:gd name="connsiteX8" fmla="*/ 44938 w 210225"/>
              <a:gd name="connsiteY8" fmla="*/ 95877 h 210310"/>
              <a:gd name="connsiteX9" fmla="*/ 37541 w 210225"/>
              <a:gd name="connsiteY9" fmla="*/ 95877 h 210310"/>
              <a:gd name="connsiteX10" fmla="*/ 26278 w 210225"/>
              <a:gd name="connsiteY10" fmla="*/ 84611 h 210310"/>
              <a:gd name="connsiteX11" fmla="*/ 37541 w 210225"/>
              <a:gd name="connsiteY11" fmla="*/ 73344 h 210310"/>
              <a:gd name="connsiteX12" fmla="*/ 47588 w 210225"/>
              <a:gd name="connsiteY12" fmla="*/ 73344 h 210310"/>
              <a:gd name="connsiteX13" fmla="*/ 105113 w 210225"/>
              <a:gd name="connsiteY13" fmla="*/ 30045 h 210310"/>
              <a:gd name="connsiteX14" fmla="*/ 157227 w 210225"/>
              <a:gd name="connsiteY14" fmla="*/ 60089 h 210310"/>
              <a:gd name="connsiteX15" fmla="*/ 153142 w 210225"/>
              <a:gd name="connsiteY15" fmla="*/ 75442 h 210310"/>
              <a:gd name="connsiteX16" fmla="*/ 137795 w 210225"/>
              <a:gd name="connsiteY16" fmla="*/ 71356 h 210310"/>
              <a:gd name="connsiteX17" fmla="*/ 105113 w 210225"/>
              <a:gd name="connsiteY17" fmla="*/ 52467 h 210310"/>
              <a:gd name="connsiteX18" fmla="*/ 71547 w 210225"/>
              <a:gd name="connsiteY18" fmla="*/ 73344 h 210310"/>
              <a:gd name="connsiteX19" fmla="*/ 93409 w 210225"/>
              <a:gd name="connsiteY19" fmla="*/ 73344 h 210310"/>
              <a:gd name="connsiteX20" fmla="*/ 104671 w 210225"/>
              <a:gd name="connsiteY20" fmla="*/ 84611 h 210310"/>
              <a:gd name="connsiteX21" fmla="*/ 93409 w 210225"/>
              <a:gd name="connsiteY21" fmla="*/ 95877 h 210310"/>
              <a:gd name="connsiteX22" fmla="*/ 67462 w 210225"/>
              <a:gd name="connsiteY22" fmla="*/ 95877 h 210310"/>
              <a:gd name="connsiteX23" fmla="*/ 67462 w 210225"/>
              <a:gd name="connsiteY23" fmla="*/ 114544 h 210310"/>
              <a:gd name="connsiteX24" fmla="*/ 93409 w 210225"/>
              <a:gd name="connsiteY24" fmla="*/ 114544 h 210310"/>
              <a:gd name="connsiteX25" fmla="*/ 104671 w 210225"/>
              <a:gd name="connsiteY25" fmla="*/ 125811 h 210310"/>
              <a:gd name="connsiteX26" fmla="*/ 93409 w 210225"/>
              <a:gd name="connsiteY26" fmla="*/ 136967 h 210310"/>
              <a:gd name="connsiteX27" fmla="*/ 71547 w 210225"/>
              <a:gd name="connsiteY27" fmla="*/ 136967 h 210310"/>
              <a:gd name="connsiteX28" fmla="*/ 105113 w 210225"/>
              <a:gd name="connsiteY28" fmla="*/ 157954 h 210310"/>
              <a:gd name="connsiteX29" fmla="*/ 137795 w 210225"/>
              <a:gd name="connsiteY29" fmla="*/ 139066 h 210310"/>
              <a:gd name="connsiteX30" fmla="*/ 153142 w 210225"/>
              <a:gd name="connsiteY30" fmla="*/ 134979 h 210310"/>
              <a:gd name="connsiteX31" fmla="*/ 157227 w 210225"/>
              <a:gd name="connsiteY31" fmla="*/ 150332 h 210310"/>
              <a:gd name="connsiteX32" fmla="*/ 105113 w 210225"/>
              <a:gd name="connsiteY32" fmla="*/ 180377 h 210310"/>
              <a:gd name="connsiteX33" fmla="*/ 47588 w 210225"/>
              <a:gd name="connsiteY33" fmla="*/ 136967 h 210310"/>
              <a:gd name="connsiteX34" fmla="*/ 37541 w 210225"/>
              <a:gd name="connsiteY34" fmla="*/ 136967 h 210310"/>
              <a:gd name="connsiteX35" fmla="*/ 26278 w 210225"/>
              <a:gd name="connsiteY35" fmla="*/ 125811 h 21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0225" h="210310">
                <a:moveTo>
                  <a:pt x="105113" y="210311"/>
                </a:moveTo>
                <a:cubicBezTo>
                  <a:pt x="163190" y="210311"/>
                  <a:pt x="210225" y="163256"/>
                  <a:pt x="210225" y="105155"/>
                </a:cubicBezTo>
                <a:cubicBezTo>
                  <a:pt x="210225" y="47165"/>
                  <a:pt x="163190" y="0"/>
                  <a:pt x="105113" y="0"/>
                </a:cubicBezTo>
                <a:cubicBezTo>
                  <a:pt x="47036" y="0"/>
                  <a:pt x="0" y="47165"/>
                  <a:pt x="0" y="105155"/>
                </a:cubicBezTo>
                <a:cubicBezTo>
                  <a:pt x="0" y="163256"/>
                  <a:pt x="47036" y="210311"/>
                  <a:pt x="105113" y="210311"/>
                </a:cubicBezTo>
                <a:moveTo>
                  <a:pt x="26278" y="125811"/>
                </a:moveTo>
                <a:cubicBezTo>
                  <a:pt x="26278" y="119625"/>
                  <a:pt x="31357" y="114544"/>
                  <a:pt x="37541" y="114544"/>
                </a:cubicBezTo>
                <a:lnTo>
                  <a:pt x="44938" y="114544"/>
                </a:lnTo>
                <a:lnTo>
                  <a:pt x="44938" y="95877"/>
                </a:lnTo>
                <a:lnTo>
                  <a:pt x="37541" y="95877"/>
                </a:lnTo>
                <a:cubicBezTo>
                  <a:pt x="31357" y="95877"/>
                  <a:pt x="26278" y="90796"/>
                  <a:pt x="26278" y="84611"/>
                </a:cubicBezTo>
                <a:cubicBezTo>
                  <a:pt x="26278" y="78425"/>
                  <a:pt x="31357" y="73344"/>
                  <a:pt x="37541" y="73344"/>
                </a:cubicBezTo>
                <a:lnTo>
                  <a:pt x="47588" y="73344"/>
                </a:lnTo>
                <a:cubicBezTo>
                  <a:pt x="54985" y="48380"/>
                  <a:pt x="77730" y="30045"/>
                  <a:pt x="105113" y="30045"/>
                </a:cubicBezTo>
                <a:cubicBezTo>
                  <a:pt x="126533" y="30045"/>
                  <a:pt x="146518" y="41532"/>
                  <a:pt x="157227" y="60089"/>
                </a:cubicBezTo>
                <a:cubicBezTo>
                  <a:pt x="160319" y="65501"/>
                  <a:pt x="158552" y="72349"/>
                  <a:pt x="153142" y="75442"/>
                </a:cubicBezTo>
                <a:cubicBezTo>
                  <a:pt x="147842" y="78535"/>
                  <a:pt x="140886" y="76768"/>
                  <a:pt x="137795" y="71356"/>
                </a:cubicBezTo>
                <a:cubicBezTo>
                  <a:pt x="131060" y="59758"/>
                  <a:pt x="118583" y="52467"/>
                  <a:pt x="105113" y="52467"/>
                </a:cubicBezTo>
                <a:cubicBezTo>
                  <a:pt x="90428" y="52467"/>
                  <a:pt x="77730" y="61083"/>
                  <a:pt x="71547" y="73344"/>
                </a:cubicBezTo>
                <a:lnTo>
                  <a:pt x="93409" y="73344"/>
                </a:lnTo>
                <a:cubicBezTo>
                  <a:pt x="99592" y="73344"/>
                  <a:pt x="104671" y="78425"/>
                  <a:pt x="104671" y="84611"/>
                </a:cubicBezTo>
                <a:cubicBezTo>
                  <a:pt x="104671" y="90796"/>
                  <a:pt x="99703" y="95877"/>
                  <a:pt x="93409" y="95877"/>
                </a:cubicBezTo>
                <a:lnTo>
                  <a:pt x="67462" y="95877"/>
                </a:lnTo>
                <a:lnTo>
                  <a:pt x="67462" y="114544"/>
                </a:lnTo>
                <a:lnTo>
                  <a:pt x="93409" y="114544"/>
                </a:lnTo>
                <a:cubicBezTo>
                  <a:pt x="99592" y="114544"/>
                  <a:pt x="104671" y="119625"/>
                  <a:pt x="104671" y="125811"/>
                </a:cubicBezTo>
                <a:cubicBezTo>
                  <a:pt x="104671" y="131996"/>
                  <a:pt x="99703" y="136967"/>
                  <a:pt x="93409" y="136967"/>
                </a:cubicBezTo>
                <a:lnTo>
                  <a:pt x="71547" y="136967"/>
                </a:lnTo>
                <a:cubicBezTo>
                  <a:pt x="77730" y="149338"/>
                  <a:pt x="90428" y="157954"/>
                  <a:pt x="105113" y="157954"/>
                </a:cubicBezTo>
                <a:cubicBezTo>
                  <a:pt x="118583" y="157954"/>
                  <a:pt x="131060" y="150664"/>
                  <a:pt x="137795" y="139066"/>
                </a:cubicBezTo>
                <a:cubicBezTo>
                  <a:pt x="140886" y="133653"/>
                  <a:pt x="147732" y="131886"/>
                  <a:pt x="153142" y="134979"/>
                </a:cubicBezTo>
                <a:cubicBezTo>
                  <a:pt x="158552" y="138071"/>
                  <a:pt x="160319" y="144920"/>
                  <a:pt x="157227" y="150332"/>
                </a:cubicBezTo>
                <a:cubicBezTo>
                  <a:pt x="146518" y="168779"/>
                  <a:pt x="126533" y="180377"/>
                  <a:pt x="105113" y="180377"/>
                </a:cubicBezTo>
                <a:cubicBezTo>
                  <a:pt x="77841" y="180377"/>
                  <a:pt x="54985" y="161930"/>
                  <a:pt x="47588" y="136967"/>
                </a:cubicBezTo>
                <a:lnTo>
                  <a:pt x="37541" y="136967"/>
                </a:lnTo>
                <a:cubicBezTo>
                  <a:pt x="31357" y="136967"/>
                  <a:pt x="26278" y="131996"/>
                  <a:pt x="26278" y="125811"/>
                </a:cubicBezTo>
              </a:path>
            </a:pathLst>
          </a:custGeom>
          <a:noFill/>
          <a:ln w="11037" cap="flat">
            <a:solidFill>
              <a:srgbClr val="800064"/>
            </a:solidFill>
            <a:prstDash val="solid"/>
            <a:miter/>
          </a:ln>
        </p:spPr>
        <p:txBody>
          <a:bodyPr rtlCol="0" anchor="ctr"/>
          <a:lstStyle/>
          <a:p>
            <a:endParaRPr lang="fr-FR" sz="391"/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F46B1ADD-4153-170B-8FDA-7B205A303180}"/>
              </a:ext>
            </a:extLst>
          </p:cNvPr>
          <p:cNvGrpSpPr/>
          <p:nvPr/>
        </p:nvGrpSpPr>
        <p:grpSpPr>
          <a:xfrm>
            <a:off x="3661160" y="3876103"/>
            <a:ext cx="446678" cy="338555"/>
            <a:chOff x="8046971" y="8686920"/>
            <a:chExt cx="465732" cy="352998"/>
          </a:xfrm>
          <a:noFill/>
        </p:grpSpPr>
        <p:sp>
          <p:nvSpPr>
            <p:cNvPr id="76" name="Forme libre 823">
              <a:extLst>
                <a:ext uri="{FF2B5EF4-FFF2-40B4-BE49-F238E27FC236}">
                  <a16:creationId xmlns:a16="http://schemas.microsoft.com/office/drawing/2014/main" id="{84BC1D7B-053E-A656-E581-B33FE5B7B19D}"/>
                </a:ext>
              </a:extLst>
            </p:cNvPr>
            <p:cNvSpPr/>
            <p:nvPr/>
          </p:nvSpPr>
          <p:spPr>
            <a:xfrm>
              <a:off x="8046971" y="8686920"/>
              <a:ext cx="465732" cy="171622"/>
            </a:xfrm>
            <a:custGeom>
              <a:avLst/>
              <a:gdLst>
                <a:gd name="connsiteX0" fmla="*/ 5645 w 465733"/>
                <a:gd name="connsiteY0" fmla="*/ 93861 h 171622"/>
                <a:gd name="connsiteX1" fmla="*/ 212006 w 465733"/>
                <a:gd name="connsiteY1" fmla="*/ 167977 h 171622"/>
                <a:gd name="connsiteX2" fmla="*/ 253852 w 465733"/>
                <a:gd name="connsiteY2" fmla="*/ 167977 h 171622"/>
                <a:gd name="connsiteX3" fmla="*/ 284216 w 465733"/>
                <a:gd name="connsiteY3" fmla="*/ 157042 h 171622"/>
                <a:gd name="connsiteX4" fmla="*/ 223600 w 465733"/>
                <a:gd name="connsiteY4" fmla="*/ 114295 h 171622"/>
                <a:gd name="connsiteX5" fmla="*/ 219735 w 465733"/>
                <a:gd name="connsiteY5" fmla="*/ 91873 h 171622"/>
                <a:gd name="connsiteX6" fmla="*/ 242149 w 465733"/>
                <a:gd name="connsiteY6" fmla="*/ 88006 h 171622"/>
                <a:gd name="connsiteX7" fmla="*/ 321314 w 465733"/>
                <a:gd name="connsiteY7" fmla="*/ 143677 h 171622"/>
                <a:gd name="connsiteX8" fmla="*/ 460103 w 465733"/>
                <a:gd name="connsiteY8" fmla="*/ 93861 h 171622"/>
                <a:gd name="connsiteX9" fmla="*/ 460103 w 465733"/>
                <a:gd name="connsiteY9" fmla="*/ 77844 h 171622"/>
                <a:gd name="connsiteX10" fmla="*/ 253742 w 465733"/>
                <a:gd name="connsiteY10" fmla="*/ 3728 h 171622"/>
                <a:gd name="connsiteX11" fmla="*/ 211896 w 465733"/>
                <a:gd name="connsiteY11" fmla="*/ 3728 h 171622"/>
                <a:gd name="connsiteX12" fmla="*/ 5535 w 465733"/>
                <a:gd name="connsiteY12" fmla="*/ 77844 h 171622"/>
                <a:gd name="connsiteX13" fmla="*/ 5645 w 465733"/>
                <a:gd name="connsiteY13" fmla="*/ 93861 h 17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5733" h="171622">
                  <a:moveTo>
                    <a:pt x="5645" y="93861"/>
                  </a:moveTo>
                  <a:lnTo>
                    <a:pt x="212006" y="167977"/>
                  </a:lnTo>
                  <a:cubicBezTo>
                    <a:pt x="225587" y="172837"/>
                    <a:pt x="240382" y="172837"/>
                    <a:pt x="253852" y="167977"/>
                  </a:cubicBezTo>
                  <a:lnTo>
                    <a:pt x="284216" y="157042"/>
                  </a:lnTo>
                  <a:lnTo>
                    <a:pt x="223600" y="114295"/>
                  </a:lnTo>
                  <a:cubicBezTo>
                    <a:pt x="216312" y="109215"/>
                    <a:pt x="214546" y="99163"/>
                    <a:pt x="219735" y="91873"/>
                  </a:cubicBezTo>
                  <a:cubicBezTo>
                    <a:pt x="224814" y="84582"/>
                    <a:pt x="234972" y="82815"/>
                    <a:pt x="242149" y="88006"/>
                  </a:cubicBezTo>
                  <a:lnTo>
                    <a:pt x="321314" y="143677"/>
                  </a:lnTo>
                  <a:lnTo>
                    <a:pt x="460103" y="93861"/>
                  </a:lnTo>
                  <a:cubicBezTo>
                    <a:pt x="467611" y="91210"/>
                    <a:pt x="467611" y="80495"/>
                    <a:pt x="460103" y="77844"/>
                  </a:cubicBezTo>
                  <a:lnTo>
                    <a:pt x="253742" y="3728"/>
                  </a:lnTo>
                  <a:cubicBezTo>
                    <a:pt x="240161" y="-1243"/>
                    <a:pt x="225366" y="-1243"/>
                    <a:pt x="211896" y="3728"/>
                  </a:cubicBezTo>
                  <a:lnTo>
                    <a:pt x="5535" y="77844"/>
                  </a:lnTo>
                  <a:cubicBezTo>
                    <a:pt x="-1863" y="80495"/>
                    <a:pt x="-1863" y="91210"/>
                    <a:pt x="5645" y="93861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77" name="Forme libre 824">
              <a:extLst>
                <a:ext uri="{FF2B5EF4-FFF2-40B4-BE49-F238E27FC236}">
                  <a16:creationId xmlns:a16="http://schemas.microsoft.com/office/drawing/2014/main" id="{62C7BE2E-DED7-B4B3-ED98-FAB33A187E62}"/>
                </a:ext>
              </a:extLst>
            </p:cNvPr>
            <p:cNvSpPr/>
            <p:nvPr/>
          </p:nvSpPr>
          <p:spPr>
            <a:xfrm>
              <a:off x="8122294" y="8843527"/>
              <a:ext cx="315670" cy="196391"/>
            </a:xfrm>
            <a:custGeom>
              <a:avLst/>
              <a:gdLst>
                <a:gd name="connsiteX0" fmla="*/ 201503 w 315669"/>
                <a:gd name="connsiteY0" fmla="*/ 40980 h 196392"/>
                <a:gd name="connsiteX1" fmla="*/ 113836 w 315669"/>
                <a:gd name="connsiteY1" fmla="*/ 40980 h 196392"/>
                <a:gd name="connsiteX2" fmla="*/ 0 w 315669"/>
                <a:gd name="connsiteY2" fmla="*/ 111 h 196392"/>
                <a:gd name="connsiteX3" fmla="*/ 0 w 315669"/>
                <a:gd name="connsiteY3" fmla="*/ 131996 h 196392"/>
                <a:gd name="connsiteX4" fmla="*/ 17556 w 315669"/>
                <a:gd name="connsiteY4" fmla="*/ 162703 h 196392"/>
                <a:gd name="connsiteX5" fmla="*/ 157780 w 315669"/>
                <a:gd name="connsiteY5" fmla="*/ 196392 h 196392"/>
                <a:gd name="connsiteX6" fmla="*/ 298114 w 315669"/>
                <a:gd name="connsiteY6" fmla="*/ 162593 h 196392"/>
                <a:gd name="connsiteX7" fmla="*/ 315670 w 315669"/>
                <a:gd name="connsiteY7" fmla="*/ 131996 h 196392"/>
                <a:gd name="connsiteX8" fmla="*/ 315670 w 315669"/>
                <a:gd name="connsiteY8" fmla="*/ 0 h 196392"/>
                <a:gd name="connsiteX9" fmla="*/ 260242 w 315669"/>
                <a:gd name="connsiteY9" fmla="*/ 19993 h 196392"/>
                <a:gd name="connsiteX10" fmla="*/ 260242 w 315669"/>
                <a:gd name="connsiteY10" fmla="*/ 70693 h 196392"/>
                <a:gd name="connsiteX11" fmla="*/ 244122 w 315669"/>
                <a:gd name="connsiteY11" fmla="*/ 86819 h 196392"/>
                <a:gd name="connsiteX12" fmla="*/ 228002 w 315669"/>
                <a:gd name="connsiteY12" fmla="*/ 70693 h 196392"/>
                <a:gd name="connsiteX13" fmla="*/ 228002 w 315669"/>
                <a:gd name="connsiteY13" fmla="*/ 31591 h 196392"/>
                <a:gd name="connsiteX14" fmla="*/ 201503 w 315669"/>
                <a:gd name="connsiteY14" fmla="*/ 40980 h 196392"/>
                <a:gd name="connsiteX15" fmla="*/ 243901 w 315669"/>
                <a:gd name="connsiteY15" fmla="*/ 108137 h 196392"/>
                <a:gd name="connsiteX16" fmla="*/ 260022 w 315669"/>
                <a:gd name="connsiteY16" fmla="*/ 124264 h 196392"/>
                <a:gd name="connsiteX17" fmla="*/ 260022 w 315669"/>
                <a:gd name="connsiteY17" fmla="*/ 134426 h 196392"/>
                <a:gd name="connsiteX18" fmla="*/ 243901 w 315669"/>
                <a:gd name="connsiteY18" fmla="*/ 150553 h 196392"/>
                <a:gd name="connsiteX19" fmla="*/ 227781 w 315669"/>
                <a:gd name="connsiteY19" fmla="*/ 134426 h 196392"/>
                <a:gd name="connsiteX20" fmla="*/ 227781 w 315669"/>
                <a:gd name="connsiteY20" fmla="*/ 124264 h 196392"/>
                <a:gd name="connsiteX21" fmla="*/ 243901 w 315669"/>
                <a:gd name="connsiteY21" fmla="*/ 108137 h 196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5669" h="196392">
                  <a:moveTo>
                    <a:pt x="201503" y="40980"/>
                  </a:moveTo>
                  <a:cubicBezTo>
                    <a:pt x="173127" y="51142"/>
                    <a:pt x="142101" y="51142"/>
                    <a:pt x="113836" y="40980"/>
                  </a:cubicBezTo>
                  <a:lnTo>
                    <a:pt x="0" y="111"/>
                  </a:lnTo>
                  <a:lnTo>
                    <a:pt x="0" y="131996"/>
                  </a:lnTo>
                  <a:cubicBezTo>
                    <a:pt x="0" y="144588"/>
                    <a:pt x="6625" y="156297"/>
                    <a:pt x="17556" y="162703"/>
                  </a:cubicBezTo>
                  <a:cubicBezTo>
                    <a:pt x="49576" y="181591"/>
                    <a:pt x="100365" y="196392"/>
                    <a:pt x="157780" y="196392"/>
                  </a:cubicBezTo>
                  <a:cubicBezTo>
                    <a:pt x="215194" y="196392"/>
                    <a:pt x="266094" y="181481"/>
                    <a:pt x="298114" y="162593"/>
                  </a:cubicBezTo>
                  <a:cubicBezTo>
                    <a:pt x="308935" y="156186"/>
                    <a:pt x="315670" y="144588"/>
                    <a:pt x="315670" y="131996"/>
                  </a:cubicBezTo>
                  <a:lnTo>
                    <a:pt x="315670" y="0"/>
                  </a:lnTo>
                  <a:lnTo>
                    <a:pt x="260242" y="19993"/>
                  </a:lnTo>
                  <a:lnTo>
                    <a:pt x="260242" y="70693"/>
                  </a:lnTo>
                  <a:cubicBezTo>
                    <a:pt x="260242" y="79640"/>
                    <a:pt x="253066" y="86819"/>
                    <a:pt x="244122" y="86819"/>
                  </a:cubicBezTo>
                  <a:cubicBezTo>
                    <a:pt x="235179" y="86819"/>
                    <a:pt x="228002" y="79640"/>
                    <a:pt x="228002" y="70693"/>
                  </a:cubicBezTo>
                  <a:lnTo>
                    <a:pt x="228002" y="31591"/>
                  </a:lnTo>
                  <a:lnTo>
                    <a:pt x="201503" y="40980"/>
                  </a:lnTo>
                  <a:moveTo>
                    <a:pt x="243901" y="108137"/>
                  </a:moveTo>
                  <a:cubicBezTo>
                    <a:pt x="252845" y="108137"/>
                    <a:pt x="260022" y="115428"/>
                    <a:pt x="260022" y="124264"/>
                  </a:cubicBezTo>
                  <a:lnTo>
                    <a:pt x="260022" y="134426"/>
                  </a:lnTo>
                  <a:cubicBezTo>
                    <a:pt x="260022" y="143263"/>
                    <a:pt x="252845" y="150553"/>
                    <a:pt x="243901" y="150553"/>
                  </a:cubicBezTo>
                  <a:cubicBezTo>
                    <a:pt x="234958" y="150553"/>
                    <a:pt x="227781" y="143263"/>
                    <a:pt x="227781" y="134426"/>
                  </a:cubicBezTo>
                  <a:lnTo>
                    <a:pt x="227781" y="124264"/>
                  </a:lnTo>
                  <a:cubicBezTo>
                    <a:pt x="227781" y="115428"/>
                    <a:pt x="234958" y="108137"/>
                    <a:pt x="243901" y="108137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</p:grpSp>
      <p:sp>
        <p:nvSpPr>
          <p:cNvPr id="78" name="Forme libre 1264">
            <a:extLst>
              <a:ext uri="{FF2B5EF4-FFF2-40B4-BE49-F238E27FC236}">
                <a16:creationId xmlns:a16="http://schemas.microsoft.com/office/drawing/2014/main" id="{6376F666-9AA4-956F-4D63-2B9B9D0BF36F}"/>
              </a:ext>
            </a:extLst>
          </p:cNvPr>
          <p:cNvSpPr/>
          <p:nvPr/>
        </p:nvSpPr>
        <p:spPr>
          <a:xfrm>
            <a:off x="5240100" y="1814423"/>
            <a:ext cx="347593" cy="308379"/>
          </a:xfrm>
          <a:custGeom>
            <a:avLst/>
            <a:gdLst>
              <a:gd name="connsiteX0" fmla="*/ 18849 w 337088"/>
              <a:gd name="connsiteY0" fmla="*/ 118631 h 299005"/>
              <a:gd name="connsiteX1" fmla="*/ 33092 w 337088"/>
              <a:gd name="connsiteY1" fmla="*/ 118631 h 299005"/>
              <a:gd name="connsiteX2" fmla="*/ 33092 w 337088"/>
              <a:gd name="connsiteY2" fmla="*/ 299005 h 299005"/>
              <a:gd name="connsiteX3" fmla="*/ 72068 w 337088"/>
              <a:gd name="connsiteY3" fmla="*/ 299005 h 299005"/>
              <a:gd name="connsiteX4" fmla="*/ 72068 w 337088"/>
              <a:gd name="connsiteY4" fmla="*/ 166346 h 299005"/>
              <a:gd name="connsiteX5" fmla="*/ 92494 w 337088"/>
              <a:gd name="connsiteY5" fmla="*/ 146024 h 299005"/>
              <a:gd name="connsiteX6" fmla="*/ 112920 w 337088"/>
              <a:gd name="connsiteY6" fmla="*/ 166346 h 299005"/>
              <a:gd name="connsiteX7" fmla="*/ 112920 w 337088"/>
              <a:gd name="connsiteY7" fmla="*/ 299005 h 299005"/>
              <a:gd name="connsiteX8" fmla="*/ 140302 w 337088"/>
              <a:gd name="connsiteY8" fmla="*/ 299005 h 299005"/>
              <a:gd name="connsiteX9" fmla="*/ 140302 w 337088"/>
              <a:gd name="connsiteY9" fmla="*/ 148454 h 299005"/>
              <a:gd name="connsiteX10" fmla="*/ 168568 w 337088"/>
              <a:gd name="connsiteY10" fmla="*/ 120065 h 299005"/>
              <a:gd name="connsiteX11" fmla="*/ 196834 w 337088"/>
              <a:gd name="connsiteY11" fmla="*/ 148454 h 299005"/>
              <a:gd name="connsiteX12" fmla="*/ 196834 w 337088"/>
              <a:gd name="connsiteY12" fmla="*/ 299005 h 299005"/>
              <a:gd name="connsiteX13" fmla="*/ 224216 w 337088"/>
              <a:gd name="connsiteY13" fmla="*/ 299005 h 299005"/>
              <a:gd name="connsiteX14" fmla="*/ 224216 w 337088"/>
              <a:gd name="connsiteY14" fmla="*/ 166346 h 299005"/>
              <a:gd name="connsiteX15" fmla="*/ 244642 w 337088"/>
              <a:gd name="connsiteY15" fmla="*/ 146024 h 299005"/>
              <a:gd name="connsiteX16" fmla="*/ 265069 w 337088"/>
              <a:gd name="connsiteY16" fmla="*/ 166346 h 299005"/>
              <a:gd name="connsiteX17" fmla="*/ 265069 w 337088"/>
              <a:gd name="connsiteY17" fmla="*/ 299005 h 299005"/>
              <a:gd name="connsiteX18" fmla="*/ 304044 w 337088"/>
              <a:gd name="connsiteY18" fmla="*/ 299005 h 299005"/>
              <a:gd name="connsiteX19" fmla="*/ 304044 w 337088"/>
              <a:gd name="connsiteY19" fmla="*/ 118631 h 299005"/>
              <a:gd name="connsiteX20" fmla="*/ 318287 w 337088"/>
              <a:gd name="connsiteY20" fmla="*/ 118631 h 299005"/>
              <a:gd name="connsiteX21" fmla="*/ 327010 w 337088"/>
              <a:gd name="connsiteY21" fmla="*/ 83172 h 299005"/>
              <a:gd name="connsiteX22" fmla="*/ 168568 w 337088"/>
              <a:gd name="connsiteY22" fmla="*/ 0 h 299005"/>
              <a:gd name="connsiteX23" fmla="*/ 10126 w 337088"/>
              <a:gd name="connsiteY23" fmla="*/ 83172 h 299005"/>
              <a:gd name="connsiteX24" fmla="*/ 18849 w 337088"/>
              <a:gd name="connsiteY24" fmla="*/ 118631 h 299005"/>
              <a:gd name="connsiteX25" fmla="*/ 168458 w 337088"/>
              <a:gd name="connsiteY25" fmla="*/ 41421 h 299005"/>
              <a:gd name="connsiteX26" fmla="*/ 196723 w 337088"/>
              <a:gd name="connsiteY26" fmla="*/ 69696 h 299005"/>
              <a:gd name="connsiteX27" fmla="*/ 168458 w 337088"/>
              <a:gd name="connsiteY27" fmla="*/ 98085 h 299005"/>
              <a:gd name="connsiteX28" fmla="*/ 140192 w 337088"/>
              <a:gd name="connsiteY28" fmla="*/ 69696 h 299005"/>
              <a:gd name="connsiteX29" fmla="*/ 168458 w 337088"/>
              <a:gd name="connsiteY29" fmla="*/ 41421 h 29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37088" h="299005">
                <a:moveTo>
                  <a:pt x="18849" y="118631"/>
                </a:moveTo>
                <a:lnTo>
                  <a:pt x="33092" y="118631"/>
                </a:lnTo>
                <a:lnTo>
                  <a:pt x="33092" y="299005"/>
                </a:lnTo>
                <a:lnTo>
                  <a:pt x="72068" y="299005"/>
                </a:lnTo>
                <a:lnTo>
                  <a:pt x="72068" y="166346"/>
                </a:lnTo>
                <a:cubicBezTo>
                  <a:pt x="72068" y="155079"/>
                  <a:pt x="81232" y="146024"/>
                  <a:pt x="92494" y="146024"/>
                </a:cubicBezTo>
                <a:cubicBezTo>
                  <a:pt x="103756" y="146024"/>
                  <a:pt x="112920" y="155079"/>
                  <a:pt x="112920" y="166346"/>
                </a:cubicBezTo>
                <a:lnTo>
                  <a:pt x="112920" y="299005"/>
                </a:lnTo>
                <a:lnTo>
                  <a:pt x="140302" y="299005"/>
                </a:lnTo>
                <a:lnTo>
                  <a:pt x="140302" y="148454"/>
                </a:lnTo>
                <a:cubicBezTo>
                  <a:pt x="140302" y="132767"/>
                  <a:pt x="153000" y="120065"/>
                  <a:pt x="168568" y="120065"/>
                </a:cubicBezTo>
                <a:cubicBezTo>
                  <a:pt x="184136" y="120065"/>
                  <a:pt x="196834" y="132767"/>
                  <a:pt x="196834" y="148454"/>
                </a:cubicBezTo>
                <a:lnTo>
                  <a:pt x="196834" y="299005"/>
                </a:lnTo>
                <a:lnTo>
                  <a:pt x="224216" y="299005"/>
                </a:lnTo>
                <a:lnTo>
                  <a:pt x="224216" y="166346"/>
                </a:lnTo>
                <a:cubicBezTo>
                  <a:pt x="224216" y="155079"/>
                  <a:pt x="233380" y="146024"/>
                  <a:pt x="244642" y="146024"/>
                </a:cubicBezTo>
                <a:cubicBezTo>
                  <a:pt x="255904" y="146024"/>
                  <a:pt x="265069" y="155079"/>
                  <a:pt x="265069" y="166346"/>
                </a:cubicBezTo>
                <a:lnTo>
                  <a:pt x="265069" y="299005"/>
                </a:lnTo>
                <a:lnTo>
                  <a:pt x="304044" y="299005"/>
                </a:lnTo>
                <a:lnTo>
                  <a:pt x="304044" y="118631"/>
                </a:lnTo>
                <a:lnTo>
                  <a:pt x="318287" y="118631"/>
                </a:lnTo>
                <a:cubicBezTo>
                  <a:pt x="337941" y="118631"/>
                  <a:pt x="344345" y="92230"/>
                  <a:pt x="327010" y="83172"/>
                </a:cubicBezTo>
                <a:lnTo>
                  <a:pt x="168568" y="0"/>
                </a:lnTo>
                <a:lnTo>
                  <a:pt x="10126" y="83172"/>
                </a:lnTo>
                <a:cubicBezTo>
                  <a:pt x="-7319" y="92230"/>
                  <a:pt x="-805" y="118631"/>
                  <a:pt x="18849" y="118631"/>
                </a:cubicBezTo>
                <a:moveTo>
                  <a:pt x="168458" y="41421"/>
                </a:moveTo>
                <a:cubicBezTo>
                  <a:pt x="184136" y="41421"/>
                  <a:pt x="196723" y="54123"/>
                  <a:pt x="196723" y="69696"/>
                </a:cubicBezTo>
                <a:cubicBezTo>
                  <a:pt x="196723" y="85383"/>
                  <a:pt x="184026" y="98085"/>
                  <a:pt x="168458" y="98085"/>
                </a:cubicBezTo>
                <a:cubicBezTo>
                  <a:pt x="152889" y="98085"/>
                  <a:pt x="140192" y="85383"/>
                  <a:pt x="140192" y="69696"/>
                </a:cubicBezTo>
                <a:cubicBezTo>
                  <a:pt x="140192" y="54123"/>
                  <a:pt x="152889" y="41421"/>
                  <a:pt x="168458" y="41421"/>
                </a:cubicBezTo>
              </a:path>
            </a:pathLst>
          </a:custGeom>
          <a:noFill/>
          <a:ln w="11037" cap="flat">
            <a:solidFill>
              <a:srgbClr val="800064"/>
            </a:solidFill>
            <a:prstDash val="solid"/>
            <a:miter/>
          </a:ln>
        </p:spPr>
        <p:txBody>
          <a:bodyPr rtlCol="0" anchor="ctr"/>
          <a:lstStyle/>
          <a:p>
            <a:endParaRPr lang="fr-FR" sz="600"/>
          </a:p>
        </p:txBody>
      </p:sp>
      <p:sp>
        <p:nvSpPr>
          <p:cNvPr id="79" name="Forme libre 1284">
            <a:extLst>
              <a:ext uri="{FF2B5EF4-FFF2-40B4-BE49-F238E27FC236}">
                <a16:creationId xmlns:a16="http://schemas.microsoft.com/office/drawing/2014/main" id="{DC0E9BFD-EC41-72E9-5FB7-E8382E7BD037}"/>
              </a:ext>
            </a:extLst>
          </p:cNvPr>
          <p:cNvSpPr/>
          <p:nvPr/>
        </p:nvSpPr>
        <p:spPr>
          <a:xfrm>
            <a:off x="6693978" y="1807052"/>
            <a:ext cx="436251" cy="326635"/>
          </a:xfrm>
          <a:custGeom>
            <a:avLst/>
            <a:gdLst>
              <a:gd name="connsiteX0" fmla="*/ 8290 w 372872"/>
              <a:gd name="connsiteY0" fmla="*/ 231523 h 279128"/>
              <a:gd name="connsiteX1" fmla="*/ 55988 w 372872"/>
              <a:gd name="connsiteY1" fmla="*/ 231523 h 279128"/>
              <a:gd name="connsiteX2" fmla="*/ 68686 w 372872"/>
              <a:gd name="connsiteY2" fmla="*/ 253283 h 279128"/>
              <a:gd name="connsiteX3" fmla="*/ 113844 w 372872"/>
              <a:gd name="connsiteY3" fmla="*/ 279128 h 279128"/>
              <a:gd name="connsiteX4" fmla="*/ 266545 w 372872"/>
              <a:gd name="connsiteY4" fmla="*/ 279128 h 279128"/>
              <a:gd name="connsiteX5" fmla="*/ 311704 w 372872"/>
              <a:gd name="connsiteY5" fmla="*/ 253283 h 279128"/>
              <a:gd name="connsiteX6" fmla="*/ 324511 w 372872"/>
              <a:gd name="connsiteY6" fmla="*/ 231523 h 279128"/>
              <a:gd name="connsiteX7" fmla="*/ 364481 w 372872"/>
              <a:gd name="connsiteY7" fmla="*/ 231523 h 279128"/>
              <a:gd name="connsiteX8" fmla="*/ 372872 w 372872"/>
              <a:gd name="connsiteY8" fmla="*/ 223128 h 279128"/>
              <a:gd name="connsiteX9" fmla="*/ 372872 w 372872"/>
              <a:gd name="connsiteY9" fmla="*/ 173201 h 279128"/>
              <a:gd name="connsiteX10" fmla="*/ 364481 w 372872"/>
              <a:gd name="connsiteY10" fmla="*/ 164807 h 279128"/>
              <a:gd name="connsiteX11" fmla="*/ 364481 w 372872"/>
              <a:gd name="connsiteY11" fmla="*/ 164807 h 279128"/>
              <a:gd name="connsiteX12" fmla="*/ 264889 w 372872"/>
              <a:gd name="connsiteY12" fmla="*/ 21102 h 279128"/>
              <a:gd name="connsiteX13" fmla="*/ 264889 w 372872"/>
              <a:gd name="connsiteY13" fmla="*/ 79752 h 279128"/>
              <a:gd name="connsiteX14" fmla="*/ 254620 w 372872"/>
              <a:gd name="connsiteY14" fmla="*/ 90027 h 279128"/>
              <a:gd name="connsiteX15" fmla="*/ 244352 w 372872"/>
              <a:gd name="connsiteY15" fmla="*/ 79752 h 279128"/>
              <a:gd name="connsiteX16" fmla="*/ 244352 w 372872"/>
              <a:gd name="connsiteY16" fmla="*/ 13039 h 279128"/>
              <a:gd name="connsiteX17" fmla="*/ 235961 w 372872"/>
              <a:gd name="connsiteY17" fmla="*/ 9061 h 279128"/>
              <a:gd name="connsiteX18" fmla="*/ 199966 w 372872"/>
              <a:gd name="connsiteY18" fmla="*/ 3 h 279128"/>
              <a:gd name="connsiteX19" fmla="*/ 173798 w 372872"/>
              <a:gd name="connsiteY19" fmla="*/ 3 h 279128"/>
              <a:gd name="connsiteX20" fmla="*/ 137583 w 372872"/>
              <a:gd name="connsiteY20" fmla="*/ 9393 h 279128"/>
              <a:gd name="connsiteX21" fmla="*/ 131621 w 372872"/>
              <a:gd name="connsiteY21" fmla="*/ 12375 h 279128"/>
              <a:gd name="connsiteX22" fmla="*/ 131621 w 372872"/>
              <a:gd name="connsiteY22" fmla="*/ 79752 h 279128"/>
              <a:gd name="connsiteX23" fmla="*/ 121352 w 372872"/>
              <a:gd name="connsiteY23" fmla="*/ 90027 h 279128"/>
              <a:gd name="connsiteX24" fmla="*/ 110974 w 372872"/>
              <a:gd name="connsiteY24" fmla="*/ 79752 h 279128"/>
              <a:gd name="connsiteX25" fmla="*/ 110974 w 372872"/>
              <a:gd name="connsiteY25" fmla="*/ 20438 h 279128"/>
              <a:gd name="connsiteX26" fmla="*/ 16240 w 372872"/>
              <a:gd name="connsiteY26" fmla="*/ 164807 h 279128"/>
              <a:gd name="connsiteX27" fmla="*/ 8401 w 372872"/>
              <a:gd name="connsiteY27" fmla="*/ 164807 h 279128"/>
              <a:gd name="connsiteX28" fmla="*/ 9 w 372872"/>
              <a:gd name="connsiteY28" fmla="*/ 173201 h 279128"/>
              <a:gd name="connsiteX29" fmla="*/ 9 w 372872"/>
              <a:gd name="connsiteY29" fmla="*/ 223018 h 279128"/>
              <a:gd name="connsiteX30" fmla="*/ 8290 w 372872"/>
              <a:gd name="connsiteY30" fmla="*/ 231523 h 279128"/>
              <a:gd name="connsiteX31" fmla="*/ 141779 w 372872"/>
              <a:gd name="connsiteY31" fmla="*/ 160829 h 279128"/>
              <a:gd name="connsiteX32" fmla="*/ 230771 w 372872"/>
              <a:gd name="connsiteY32" fmla="*/ 187340 h 279128"/>
              <a:gd name="connsiteX33" fmla="*/ 224367 w 372872"/>
              <a:gd name="connsiteY33" fmla="*/ 207773 h 279128"/>
              <a:gd name="connsiteX34" fmla="*/ 141779 w 372872"/>
              <a:gd name="connsiteY34" fmla="*/ 207773 h 279128"/>
              <a:gd name="connsiteX35" fmla="*/ 141779 w 372872"/>
              <a:gd name="connsiteY35" fmla="*/ 160829 h 2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2872" h="279128">
                <a:moveTo>
                  <a:pt x="8290" y="231523"/>
                </a:moveTo>
                <a:lnTo>
                  <a:pt x="55988" y="231523"/>
                </a:lnTo>
                <a:lnTo>
                  <a:pt x="68686" y="253283"/>
                </a:lnTo>
                <a:cubicBezTo>
                  <a:pt x="78071" y="269299"/>
                  <a:pt x="95295" y="279128"/>
                  <a:pt x="113844" y="279128"/>
                </a:cubicBezTo>
                <a:lnTo>
                  <a:pt x="266545" y="279128"/>
                </a:lnTo>
                <a:cubicBezTo>
                  <a:pt x="285094" y="279128"/>
                  <a:pt x="302319" y="269299"/>
                  <a:pt x="311704" y="253283"/>
                </a:cubicBezTo>
                <a:lnTo>
                  <a:pt x="324511" y="231523"/>
                </a:lnTo>
                <a:lnTo>
                  <a:pt x="364481" y="231523"/>
                </a:lnTo>
                <a:cubicBezTo>
                  <a:pt x="369118" y="231523"/>
                  <a:pt x="372872" y="227767"/>
                  <a:pt x="372872" y="223128"/>
                </a:cubicBezTo>
                <a:lnTo>
                  <a:pt x="372872" y="173201"/>
                </a:lnTo>
                <a:cubicBezTo>
                  <a:pt x="372872" y="168560"/>
                  <a:pt x="369118" y="164807"/>
                  <a:pt x="364481" y="164807"/>
                </a:cubicBezTo>
                <a:lnTo>
                  <a:pt x="364481" y="164807"/>
                </a:lnTo>
                <a:cubicBezTo>
                  <a:pt x="359733" y="102950"/>
                  <a:pt x="318991" y="47942"/>
                  <a:pt x="264889" y="21102"/>
                </a:cubicBezTo>
                <a:lnTo>
                  <a:pt x="264889" y="79752"/>
                </a:lnTo>
                <a:cubicBezTo>
                  <a:pt x="264889" y="85386"/>
                  <a:pt x="260252" y="90027"/>
                  <a:pt x="254620" y="90027"/>
                </a:cubicBezTo>
                <a:cubicBezTo>
                  <a:pt x="248989" y="90027"/>
                  <a:pt x="244352" y="85386"/>
                  <a:pt x="244352" y="79752"/>
                </a:cubicBezTo>
                <a:lnTo>
                  <a:pt x="244352" y="13039"/>
                </a:lnTo>
                <a:cubicBezTo>
                  <a:pt x="241481" y="11933"/>
                  <a:pt x="238721" y="10609"/>
                  <a:pt x="235961" y="9061"/>
                </a:cubicBezTo>
                <a:cubicBezTo>
                  <a:pt x="224919" y="3096"/>
                  <a:pt x="212553" y="-108"/>
                  <a:pt x="199966" y="3"/>
                </a:cubicBezTo>
                <a:lnTo>
                  <a:pt x="173798" y="3"/>
                </a:lnTo>
                <a:cubicBezTo>
                  <a:pt x="161101" y="3"/>
                  <a:pt x="148735" y="3206"/>
                  <a:pt x="137583" y="9393"/>
                </a:cubicBezTo>
                <a:cubicBezTo>
                  <a:pt x="135706" y="10498"/>
                  <a:pt x="133719" y="11491"/>
                  <a:pt x="131621" y="12375"/>
                </a:cubicBezTo>
                <a:lnTo>
                  <a:pt x="131621" y="79752"/>
                </a:lnTo>
                <a:cubicBezTo>
                  <a:pt x="131621" y="85386"/>
                  <a:pt x="126984" y="90027"/>
                  <a:pt x="121352" y="90027"/>
                </a:cubicBezTo>
                <a:cubicBezTo>
                  <a:pt x="115611" y="90027"/>
                  <a:pt x="111084" y="85496"/>
                  <a:pt x="110974" y="79752"/>
                </a:cubicBezTo>
                <a:lnTo>
                  <a:pt x="110974" y="20438"/>
                </a:lnTo>
                <a:cubicBezTo>
                  <a:pt x="58638" y="47058"/>
                  <a:pt x="20988" y="102950"/>
                  <a:pt x="16240" y="164807"/>
                </a:cubicBezTo>
                <a:lnTo>
                  <a:pt x="8401" y="164807"/>
                </a:lnTo>
                <a:cubicBezTo>
                  <a:pt x="3763" y="164807"/>
                  <a:pt x="9" y="168560"/>
                  <a:pt x="9" y="173201"/>
                </a:cubicBezTo>
                <a:lnTo>
                  <a:pt x="9" y="223018"/>
                </a:lnTo>
                <a:cubicBezTo>
                  <a:pt x="-211" y="227656"/>
                  <a:pt x="3543" y="231523"/>
                  <a:pt x="8290" y="231523"/>
                </a:cubicBezTo>
                <a:moveTo>
                  <a:pt x="141779" y="160829"/>
                </a:moveTo>
                <a:cubicBezTo>
                  <a:pt x="211780" y="156301"/>
                  <a:pt x="230771" y="187340"/>
                  <a:pt x="230771" y="187340"/>
                </a:cubicBezTo>
                <a:lnTo>
                  <a:pt x="224367" y="207773"/>
                </a:lnTo>
                <a:lnTo>
                  <a:pt x="141779" y="207773"/>
                </a:lnTo>
                <a:lnTo>
                  <a:pt x="141779" y="160829"/>
                </a:lnTo>
                <a:close/>
              </a:path>
            </a:pathLst>
          </a:custGeom>
          <a:noFill/>
          <a:ln w="11037" cap="flat">
            <a:solidFill>
              <a:srgbClr val="800064"/>
            </a:solidFill>
            <a:prstDash val="solid"/>
            <a:miter/>
          </a:ln>
        </p:spPr>
        <p:txBody>
          <a:bodyPr rtlCol="0" anchor="ctr"/>
          <a:lstStyle/>
          <a:p>
            <a:endParaRPr lang="fr-FR" sz="600"/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9810FBC-EF9E-7991-E099-AE843F7A0D0F}"/>
              </a:ext>
            </a:extLst>
          </p:cNvPr>
          <p:cNvGrpSpPr/>
          <p:nvPr/>
        </p:nvGrpSpPr>
        <p:grpSpPr>
          <a:xfrm>
            <a:off x="9008254" y="751238"/>
            <a:ext cx="353112" cy="377181"/>
            <a:chOff x="6415198" y="6937478"/>
            <a:chExt cx="417148" cy="445583"/>
          </a:xfrm>
          <a:noFill/>
        </p:grpSpPr>
        <p:sp>
          <p:nvSpPr>
            <p:cNvPr id="81" name="Forme libre 1060">
              <a:extLst>
                <a:ext uri="{FF2B5EF4-FFF2-40B4-BE49-F238E27FC236}">
                  <a16:creationId xmlns:a16="http://schemas.microsoft.com/office/drawing/2014/main" id="{E4E6944F-B003-1218-84B8-1FA67C62C338}"/>
                </a:ext>
              </a:extLst>
            </p:cNvPr>
            <p:cNvSpPr/>
            <p:nvPr/>
          </p:nvSpPr>
          <p:spPr>
            <a:xfrm>
              <a:off x="6441369" y="7159390"/>
              <a:ext cx="124547" cy="124596"/>
            </a:xfrm>
            <a:custGeom>
              <a:avLst/>
              <a:gdLst>
                <a:gd name="connsiteX0" fmla="*/ 62273 w 124545"/>
                <a:gd name="connsiteY0" fmla="*/ 124596 h 124595"/>
                <a:gd name="connsiteX1" fmla="*/ 124546 w 124545"/>
                <a:gd name="connsiteY1" fmla="*/ 62298 h 124595"/>
                <a:gd name="connsiteX2" fmla="*/ 62273 w 124545"/>
                <a:gd name="connsiteY2" fmla="*/ 0 h 124595"/>
                <a:gd name="connsiteX3" fmla="*/ 0 w 124545"/>
                <a:gd name="connsiteY3" fmla="*/ 62298 h 124595"/>
                <a:gd name="connsiteX4" fmla="*/ 62273 w 124545"/>
                <a:gd name="connsiteY4" fmla="*/ 124596 h 1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45" h="124595">
                  <a:moveTo>
                    <a:pt x="62273" y="124596"/>
                  </a:moveTo>
                  <a:cubicBezTo>
                    <a:pt x="96611" y="124596"/>
                    <a:pt x="124546" y="96761"/>
                    <a:pt x="124546" y="62298"/>
                  </a:cubicBezTo>
                  <a:cubicBezTo>
                    <a:pt x="124546" y="27946"/>
                    <a:pt x="96611" y="0"/>
                    <a:pt x="62273" y="0"/>
                  </a:cubicBezTo>
                  <a:cubicBezTo>
                    <a:pt x="27824" y="0"/>
                    <a:pt x="0" y="27946"/>
                    <a:pt x="0" y="62298"/>
                  </a:cubicBezTo>
                  <a:cubicBezTo>
                    <a:pt x="-110" y="96761"/>
                    <a:pt x="27824" y="124596"/>
                    <a:pt x="62273" y="124596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82" name="Forme libre 1061">
              <a:extLst>
                <a:ext uri="{FF2B5EF4-FFF2-40B4-BE49-F238E27FC236}">
                  <a16:creationId xmlns:a16="http://schemas.microsoft.com/office/drawing/2014/main" id="{7DB5182E-077C-C54A-CE1F-B8C6D8E89A9B}"/>
                </a:ext>
              </a:extLst>
            </p:cNvPr>
            <p:cNvSpPr/>
            <p:nvPr/>
          </p:nvSpPr>
          <p:spPr>
            <a:xfrm>
              <a:off x="6415198" y="7295055"/>
              <a:ext cx="178869" cy="88006"/>
            </a:xfrm>
            <a:custGeom>
              <a:avLst/>
              <a:gdLst>
                <a:gd name="connsiteX0" fmla="*/ 178868 w 178868"/>
                <a:gd name="connsiteY0" fmla="*/ 38854 h 88006"/>
                <a:gd name="connsiteX1" fmla="*/ 160430 w 178868"/>
                <a:gd name="connsiteY1" fmla="*/ 15105 h 88006"/>
                <a:gd name="connsiteX2" fmla="*/ 111406 w 178868"/>
                <a:gd name="connsiteY2" fmla="*/ 2734 h 88006"/>
                <a:gd name="connsiteX3" fmla="*/ 67352 w 178868"/>
                <a:gd name="connsiteY3" fmla="*/ 2734 h 88006"/>
                <a:gd name="connsiteX4" fmla="*/ 18439 w 178868"/>
                <a:gd name="connsiteY4" fmla="*/ 15105 h 88006"/>
                <a:gd name="connsiteX5" fmla="*/ 0 w 178868"/>
                <a:gd name="connsiteY5" fmla="*/ 38854 h 88006"/>
                <a:gd name="connsiteX6" fmla="*/ 0 w 178868"/>
                <a:gd name="connsiteY6" fmla="*/ 88007 h 88006"/>
                <a:gd name="connsiteX7" fmla="*/ 178868 w 178868"/>
                <a:gd name="connsiteY7" fmla="*/ 88007 h 88006"/>
                <a:gd name="connsiteX8" fmla="*/ 178868 w 178868"/>
                <a:gd name="connsiteY8" fmla="*/ 38854 h 8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68" h="88006">
                  <a:moveTo>
                    <a:pt x="178868" y="38854"/>
                  </a:moveTo>
                  <a:cubicBezTo>
                    <a:pt x="178868" y="27587"/>
                    <a:pt x="171250" y="17867"/>
                    <a:pt x="160430" y="15105"/>
                  </a:cubicBezTo>
                  <a:lnTo>
                    <a:pt x="111406" y="2734"/>
                  </a:lnTo>
                  <a:cubicBezTo>
                    <a:pt x="96942" y="-911"/>
                    <a:pt x="81816" y="-911"/>
                    <a:pt x="67352" y="2734"/>
                  </a:cubicBezTo>
                  <a:lnTo>
                    <a:pt x="18439" y="15105"/>
                  </a:lnTo>
                  <a:cubicBezTo>
                    <a:pt x="7618" y="17867"/>
                    <a:pt x="0" y="27587"/>
                    <a:pt x="0" y="38854"/>
                  </a:cubicBezTo>
                  <a:lnTo>
                    <a:pt x="0" y="88007"/>
                  </a:lnTo>
                  <a:lnTo>
                    <a:pt x="178868" y="88007"/>
                  </a:lnTo>
                  <a:lnTo>
                    <a:pt x="178868" y="38854"/>
                  </a:ln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83" name="Forme libre 1062">
              <a:extLst>
                <a:ext uri="{FF2B5EF4-FFF2-40B4-BE49-F238E27FC236}">
                  <a16:creationId xmlns:a16="http://schemas.microsoft.com/office/drawing/2014/main" id="{61C6C665-20FC-AF37-4A67-94D5654FDA2D}"/>
                </a:ext>
              </a:extLst>
            </p:cNvPr>
            <p:cNvSpPr/>
            <p:nvPr/>
          </p:nvSpPr>
          <p:spPr>
            <a:xfrm>
              <a:off x="6679523" y="7159384"/>
              <a:ext cx="124547" cy="124596"/>
            </a:xfrm>
            <a:custGeom>
              <a:avLst/>
              <a:gdLst>
                <a:gd name="connsiteX0" fmla="*/ 0 w 124545"/>
                <a:gd name="connsiteY0" fmla="*/ 62298 h 124595"/>
                <a:gd name="connsiteX1" fmla="*/ 62273 w 124545"/>
                <a:gd name="connsiteY1" fmla="*/ 124596 h 124595"/>
                <a:gd name="connsiteX2" fmla="*/ 124545 w 124545"/>
                <a:gd name="connsiteY2" fmla="*/ 62298 h 124595"/>
                <a:gd name="connsiteX3" fmla="*/ 62273 w 124545"/>
                <a:gd name="connsiteY3" fmla="*/ 0 h 124595"/>
                <a:gd name="connsiteX4" fmla="*/ 0 w 124545"/>
                <a:gd name="connsiteY4" fmla="*/ 62298 h 1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45" h="124595">
                  <a:moveTo>
                    <a:pt x="0" y="62298"/>
                  </a:moveTo>
                  <a:cubicBezTo>
                    <a:pt x="0" y="96761"/>
                    <a:pt x="27824" y="124596"/>
                    <a:pt x="62273" y="124596"/>
                  </a:cubicBezTo>
                  <a:cubicBezTo>
                    <a:pt x="96611" y="124596"/>
                    <a:pt x="124545" y="96761"/>
                    <a:pt x="124545" y="62298"/>
                  </a:cubicBezTo>
                  <a:cubicBezTo>
                    <a:pt x="124545" y="27946"/>
                    <a:pt x="96611" y="0"/>
                    <a:pt x="62273" y="0"/>
                  </a:cubicBezTo>
                  <a:cubicBezTo>
                    <a:pt x="27934" y="0"/>
                    <a:pt x="0" y="27946"/>
                    <a:pt x="0" y="62298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84" name="Forme libre 1063">
              <a:extLst>
                <a:ext uri="{FF2B5EF4-FFF2-40B4-BE49-F238E27FC236}">
                  <a16:creationId xmlns:a16="http://schemas.microsoft.com/office/drawing/2014/main" id="{1AB0CD14-197B-E16D-8CC6-00E2D161F154}"/>
                </a:ext>
              </a:extLst>
            </p:cNvPr>
            <p:cNvSpPr/>
            <p:nvPr/>
          </p:nvSpPr>
          <p:spPr>
            <a:xfrm>
              <a:off x="6653477" y="7295044"/>
              <a:ext cx="178869" cy="88006"/>
            </a:xfrm>
            <a:custGeom>
              <a:avLst/>
              <a:gdLst>
                <a:gd name="connsiteX0" fmla="*/ 67462 w 178868"/>
                <a:gd name="connsiteY0" fmla="*/ 2734 h 88006"/>
                <a:gd name="connsiteX1" fmla="*/ 18439 w 178868"/>
                <a:gd name="connsiteY1" fmla="*/ 15105 h 88006"/>
                <a:gd name="connsiteX2" fmla="*/ 0 w 178868"/>
                <a:gd name="connsiteY2" fmla="*/ 38854 h 88006"/>
                <a:gd name="connsiteX3" fmla="*/ 0 w 178868"/>
                <a:gd name="connsiteY3" fmla="*/ 88007 h 88006"/>
                <a:gd name="connsiteX4" fmla="*/ 178868 w 178868"/>
                <a:gd name="connsiteY4" fmla="*/ 88007 h 88006"/>
                <a:gd name="connsiteX5" fmla="*/ 178868 w 178868"/>
                <a:gd name="connsiteY5" fmla="*/ 38854 h 88006"/>
                <a:gd name="connsiteX6" fmla="*/ 160429 w 178868"/>
                <a:gd name="connsiteY6" fmla="*/ 15105 h 88006"/>
                <a:gd name="connsiteX7" fmla="*/ 111517 w 178868"/>
                <a:gd name="connsiteY7" fmla="*/ 2734 h 88006"/>
                <a:gd name="connsiteX8" fmla="*/ 67462 w 178868"/>
                <a:gd name="connsiteY8" fmla="*/ 2734 h 8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68" h="88006">
                  <a:moveTo>
                    <a:pt x="67462" y="2734"/>
                  </a:moveTo>
                  <a:lnTo>
                    <a:pt x="18439" y="15105"/>
                  </a:lnTo>
                  <a:cubicBezTo>
                    <a:pt x="7618" y="17867"/>
                    <a:pt x="0" y="27587"/>
                    <a:pt x="0" y="38854"/>
                  </a:cubicBezTo>
                  <a:lnTo>
                    <a:pt x="0" y="88007"/>
                  </a:lnTo>
                  <a:lnTo>
                    <a:pt x="178868" y="88007"/>
                  </a:lnTo>
                  <a:lnTo>
                    <a:pt x="178868" y="38854"/>
                  </a:lnTo>
                  <a:cubicBezTo>
                    <a:pt x="178868" y="27587"/>
                    <a:pt x="171250" y="17867"/>
                    <a:pt x="160429" y="15105"/>
                  </a:cubicBezTo>
                  <a:lnTo>
                    <a:pt x="111517" y="2734"/>
                  </a:lnTo>
                  <a:cubicBezTo>
                    <a:pt x="97053" y="-911"/>
                    <a:pt x="81816" y="-911"/>
                    <a:pt x="67462" y="2734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  <p:sp>
          <p:nvSpPr>
            <p:cNvPr id="85" name="Forme libre 1064">
              <a:extLst>
                <a:ext uri="{FF2B5EF4-FFF2-40B4-BE49-F238E27FC236}">
                  <a16:creationId xmlns:a16="http://schemas.microsoft.com/office/drawing/2014/main" id="{2759C9F6-C1EB-08FE-F195-11F4A5C12DDB}"/>
                </a:ext>
              </a:extLst>
            </p:cNvPr>
            <p:cNvSpPr/>
            <p:nvPr/>
          </p:nvSpPr>
          <p:spPr>
            <a:xfrm>
              <a:off x="6500665" y="6937478"/>
              <a:ext cx="245998" cy="221105"/>
            </a:xfrm>
            <a:custGeom>
              <a:avLst/>
              <a:gdLst>
                <a:gd name="connsiteX0" fmla="*/ 23628 w 245998"/>
                <a:gd name="connsiteY0" fmla="*/ 163145 h 221103"/>
                <a:gd name="connsiteX1" fmla="*/ 65254 w 245998"/>
                <a:gd name="connsiteY1" fmla="*/ 163145 h 221103"/>
                <a:gd name="connsiteX2" fmla="*/ 48692 w 245998"/>
                <a:gd name="connsiteY2" fmla="*/ 198049 h 221103"/>
                <a:gd name="connsiteX3" fmla="*/ 73424 w 245998"/>
                <a:gd name="connsiteY3" fmla="*/ 217269 h 221103"/>
                <a:gd name="connsiteX4" fmla="*/ 138568 w 245998"/>
                <a:gd name="connsiteY4" fmla="*/ 163145 h 221103"/>
                <a:gd name="connsiteX5" fmla="*/ 222481 w 245998"/>
                <a:gd name="connsiteY5" fmla="*/ 163145 h 221103"/>
                <a:gd name="connsiteX6" fmla="*/ 245999 w 245998"/>
                <a:gd name="connsiteY6" fmla="*/ 139618 h 221103"/>
                <a:gd name="connsiteX7" fmla="*/ 245999 w 245998"/>
                <a:gd name="connsiteY7" fmla="*/ 23638 h 221103"/>
                <a:gd name="connsiteX8" fmla="*/ 222481 w 245998"/>
                <a:gd name="connsiteY8" fmla="*/ 0 h 221103"/>
                <a:gd name="connsiteX9" fmla="*/ 23628 w 245998"/>
                <a:gd name="connsiteY9" fmla="*/ 0 h 221103"/>
                <a:gd name="connsiteX10" fmla="*/ 0 w 245998"/>
                <a:gd name="connsiteY10" fmla="*/ 23638 h 221103"/>
                <a:gd name="connsiteX11" fmla="*/ 0 w 245998"/>
                <a:gd name="connsiteY11" fmla="*/ 139618 h 221103"/>
                <a:gd name="connsiteX12" fmla="*/ 23628 w 245998"/>
                <a:gd name="connsiteY12" fmla="*/ 163145 h 22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998" h="221103">
                  <a:moveTo>
                    <a:pt x="23628" y="163145"/>
                  </a:moveTo>
                  <a:lnTo>
                    <a:pt x="65254" y="163145"/>
                  </a:lnTo>
                  <a:lnTo>
                    <a:pt x="48692" y="198049"/>
                  </a:lnTo>
                  <a:cubicBezTo>
                    <a:pt x="41294" y="213514"/>
                    <a:pt x="60175" y="228315"/>
                    <a:pt x="73424" y="217269"/>
                  </a:cubicBezTo>
                  <a:lnTo>
                    <a:pt x="138568" y="163145"/>
                  </a:lnTo>
                  <a:lnTo>
                    <a:pt x="222481" y="163145"/>
                  </a:lnTo>
                  <a:cubicBezTo>
                    <a:pt x="235510" y="163145"/>
                    <a:pt x="245999" y="152541"/>
                    <a:pt x="245999" y="139618"/>
                  </a:cubicBezTo>
                  <a:lnTo>
                    <a:pt x="245999" y="23638"/>
                  </a:lnTo>
                  <a:cubicBezTo>
                    <a:pt x="245999" y="10604"/>
                    <a:pt x="235399" y="0"/>
                    <a:pt x="222481" y="0"/>
                  </a:cubicBezTo>
                  <a:lnTo>
                    <a:pt x="23628" y="0"/>
                  </a:lnTo>
                  <a:cubicBezTo>
                    <a:pt x="10600" y="0"/>
                    <a:pt x="0" y="10604"/>
                    <a:pt x="0" y="23638"/>
                  </a:cubicBezTo>
                  <a:lnTo>
                    <a:pt x="0" y="139618"/>
                  </a:lnTo>
                  <a:cubicBezTo>
                    <a:pt x="110" y="152541"/>
                    <a:pt x="10600" y="163145"/>
                    <a:pt x="23628" y="163145"/>
                  </a:cubicBezTo>
                </a:path>
              </a:pathLst>
            </a:custGeom>
            <a:grpFill/>
            <a:ln w="11037" cap="flat">
              <a:solidFill>
                <a:srgbClr val="8000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391"/>
            </a:p>
          </p:txBody>
        </p:sp>
      </p:grpSp>
      <p:sp>
        <p:nvSpPr>
          <p:cNvPr id="86" name="Forme libre 1198">
            <a:extLst>
              <a:ext uri="{FF2B5EF4-FFF2-40B4-BE49-F238E27FC236}">
                <a16:creationId xmlns:a16="http://schemas.microsoft.com/office/drawing/2014/main" id="{AD8EE9B2-95FD-1CBE-64E8-3447C6C6FDEE}"/>
              </a:ext>
            </a:extLst>
          </p:cNvPr>
          <p:cNvSpPr/>
          <p:nvPr/>
        </p:nvSpPr>
        <p:spPr>
          <a:xfrm>
            <a:off x="8817458" y="2654976"/>
            <a:ext cx="278156" cy="377878"/>
          </a:xfrm>
          <a:custGeom>
            <a:avLst/>
            <a:gdLst>
              <a:gd name="connsiteX0" fmla="*/ 25173 w 368997"/>
              <a:gd name="connsiteY0" fmla="*/ 496394 h 501199"/>
              <a:gd name="connsiteX1" fmla="*/ 49686 w 368997"/>
              <a:gd name="connsiteY1" fmla="*/ 469222 h 501199"/>
              <a:gd name="connsiteX2" fmla="*/ 319312 w 368997"/>
              <a:gd name="connsiteY2" fmla="*/ 469222 h 501199"/>
              <a:gd name="connsiteX3" fmla="*/ 343825 w 368997"/>
              <a:gd name="connsiteY3" fmla="*/ 496394 h 501199"/>
              <a:gd name="connsiteX4" fmla="*/ 364691 w 368997"/>
              <a:gd name="connsiteY4" fmla="*/ 496394 h 501199"/>
              <a:gd name="connsiteX5" fmla="*/ 364691 w 368997"/>
              <a:gd name="connsiteY5" fmla="*/ 473198 h 501199"/>
              <a:gd name="connsiteX6" fmla="*/ 293697 w 368997"/>
              <a:gd name="connsiteY6" fmla="*/ 394331 h 501199"/>
              <a:gd name="connsiteX7" fmla="*/ 298114 w 368997"/>
              <a:gd name="connsiteY7" fmla="*/ 390908 h 501199"/>
              <a:gd name="connsiteX8" fmla="*/ 332452 w 368997"/>
              <a:gd name="connsiteY8" fmla="*/ 338660 h 501199"/>
              <a:gd name="connsiteX9" fmla="*/ 356191 w 368997"/>
              <a:gd name="connsiteY9" fmla="*/ 232511 h 501199"/>
              <a:gd name="connsiteX10" fmla="*/ 326600 w 368997"/>
              <a:gd name="connsiteY10" fmla="*/ 74889 h 501199"/>
              <a:gd name="connsiteX11" fmla="*/ 322072 w 368997"/>
              <a:gd name="connsiteY11" fmla="*/ 62628 h 501199"/>
              <a:gd name="connsiteX12" fmla="*/ 289391 w 368997"/>
              <a:gd name="connsiteY12" fmla="*/ 18335 h 501199"/>
              <a:gd name="connsiteX13" fmla="*/ 233191 w 368997"/>
              <a:gd name="connsiteY13" fmla="*/ 0 h 501199"/>
              <a:gd name="connsiteX14" fmla="*/ 135807 w 368997"/>
              <a:gd name="connsiteY14" fmla="*/ 0 h 501199"/>
              <a:gd name="connsiteX15" fmla="*/ 79607 w 368997"/>
              <a:gd name="connsiteY15" fmla="*/ 18335 h 501199"/>
              <a:gd name="connsiteX16" fmla="*/ 46925 w 368997"/>
              <a:gd name="connsiteY16" fmla="*/ 62628 h 501199"/>
              <a:gd name="connsiteX17" fmla="*/ 42398 w 368997"/>
              <a:gd name="connsiteY17" fmla="*/ 74999 h 501199"/>
              <a:gd name="connsiteX18" fmla="*/ 12807 w 368997"/>
              <a:gd name="connsiteY18" fmla="*/ 232622 h 501199"/>
              <a:gd name="connsiteX19" fmla="*/ 36546 w 368997"/>
              <a:gd name="connsiteY19" fmla="*/ 338660 h 501199"/>
              <a:gd name="connsiteX20" fmla="*/ 70884 w 368997"/>
              <a:gd name="connsiteY20" fmla="*/ 390908 h 501199"/>
              <a:gd name="connsiteX21" fmla="*/ 75301 w 368997"/>
              <a:gd name="connsiteY21" fmla="*/ 394221 h 501199"/>
              <a:gd name="connsiteX22" fmla="*/ 4306 w 368997"/>
              <a:gd name="connsiteY22" fmla="*/ 473198 h 501199"/>
              <a:gd name="connsiteX23" fmla="*/ 4306 w 368997"/>
              <a:gd name="connsiteY23" fmla="*/ 496394 h 501199"/>
              <a:gd name="connsiteX24" fmla="*/ 25173 w 368997"/>
              <a:gd name="connsiteY24" fmla="*/ 496394 h 501199"/>
              <a:gd name="connsiteX25" fmla="*/ 79165 w 368997"/>
              <a:gd name="connsiteY25" fmla="*/ 436416 h 501199"/>
              <a:gd name="connsiteX26" fmla="*/ 105222 w 368997"/>
              <a:gd name="connsiteY26" fmla="*/ 407255 h 501199"/>
              <a:gd name="connsiteX27" fmla="*/ 138237 w 368997"/>
              <a:gd name="connsiteY27" fmla="*/ 410238 h 501199"/>
              <a:gd name="connsiteX28" fmla="*/ 230761 w 368997"/>
              <a:gd name="connsiteY28" fmla="*/ 410238 h 501199"/>
              <a:gd name="connsiteX29" fmla="*/ 263665 w 368997"/>
              <a:gd name="connsiteY29" fmla="*/ 407255 h 501199"/>
              <a:gd name="connsiteX30" fmla="*/ 289833 w 368997"/>
              <a:gd name="connsiteY30" fmla="*/ 436416 h 501199"/>
              <a:gd name="connsiteX31" fmla="*/ 79165 w 368997"/>
              <a:gd name="connsiteY31" fmla="*/ 436416 h 501199"/>
              <a:gd name="connsiteX32" fmla="*/ 269958 w 368997"/>
              <a:gd name="connsiteY32" fmla="*/ 365502 h 501199"/>
              <a:gd name="connsiteX33" fmla="*/ 245557 w 368997"/>
              <a:gd name="connsiteY33" fmla="*/ 341092 h 501199"/>
              <a:gd name="connsiteX34" fmla="*/ 269958 w 368997"/>
              <a:gd name="connsiteY34" fmla="*/ 316790 h 501199"/>
              <a:gd name="connsiteX35" fmla="*/ 294359 w 368997"/>
              <a:gd name="connsiteY35" fmla="*/ 341092 h 501199"/>
              <a:gd name="connsiteX36" fmla="*/ 269958 w 368997"/>
              <a:gd name="connsiteY36" fmla="*/ 365502 h 501199"/>
              <a:gd name="connsiteX37" fmla="*/ 49354 w 368997"/>
              <a:gd name="connsiteY37" fmla="*/ 209205 h 501199"/>
              <a:gd name="connsiteX38" fmla="*/ 68566 w 368997"/>
              <a:gd name="connsiteY38" fmla="*/ 78314 h 501199"/>
              <a:gd name="connsiteX39" fmla="*/ 297782 w 368997"/>
              <a:gd name="connsiteY39" fmla="*/ 78314 h 501199"/>
              <a:gd name="connsiteX40" fmla="*/ 318429 w 368997"/>
              <a:gd name="connsiteY40" fmla="*/ 209205 h 501199"/>
              <a:gd name="connsiteX41" fmla="*/ 49354 w 368997"/>
              <a:gd name="connsiteY41" fmla="*/ 209205 h 501199"/>
              <a:gd name="connsiteX42" fmla="*/ 74197 w 368997"/>
              <a:gd name="connsiteY42" fmla="*/ 341092 h 501199"/>
              <a:gd name="connsiteX43" fmla="*/ 98598 w 368997"/>
              <a:gd name="connsiteY43" fmla="*/ 316790 h 501199"/>
              <a:gd name="connsiteX44" fmla="*/ 122889 w 368997"/>
              <a:gd name="connsiteY44" fmla="*/ 341092 h 501199"/>
              <a:gd name="connsiteX45" fmla="*/ 98598 w 368997"/>
              <a:gd name="connsiteY45" fmla="*/ 365502 h 501199"/>
              <a:gd name="connsiteX46" fmla="*/ 74197 w 368997"/>
              <a:gd name="connsiteY46" fmla="*/ 341092 h 5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68997" h="501199">
                <a:moveTo>
                  <a:pt x="25173" y="496394"/>
                </a:moveTo>
                <a:lnTo>
                  <a:pt x="49686" y="469222"/>
                </a:lnTo>
                <a:lnTo>
                  <a:pt x="319312" y="469222"/>
                </a:lnTo>
                <a:lnTo>
                  <a:pt x="343825" y="496394"/>
                </a:lnTo>
                <a:cubicBezTo>
                  <a:pt x="349565" y="502801"/>
                  <a:pt x="358951" y="502801"/>
                  <a:pt x="364691" y="496394"/>
                </a:cubicBezTo>
                <a:cubicBezTo>
                  <a:pt x="370433" y="489988"/>
                  <a:pt x="370433" y="479604"/>
                  <a:pt x="364691" y="473198"/>
                </a:cubicBezTo>
                <a:lnTo>
                  <a:pt x="293697" y="394331"/>
                </a:lnTo>
                <a:cubicBezTo>
                  <a:pt x="295353" y="393227"/>
                  <a:pt x="296899" y="392123"/>
                  <a:pt x="298114" y="390908"/>
                </a:cubicBezTo>
                <a:cubicBezTo>
                  <a:pt x="311252" y="380303"/>
                  <a:pt x="323508" y="363956"/>
                  <a:pt x="332452" y="338660"/>
                </a:cubicBezTo>
                <a:cubicBezTo>
                  <a:pt x="344928" y="303204"/>
                  <a:pt x="353650" y="271503"/>
                  <a:pt x="356191" y="232511"/>
                </a:cubicBezTo>
                <a:cubicBezTo>
                  <a:pt x="359502" y="184463"/>
                  <a:pt x="339739" y="109794"/>
                  <a:pt x="326600" y="74889"/>
                </a:cubicBezTo>
                <a:lnTo>
                  <a:pt x="322072" y="62628"/>
                </a:lnTo>
                <a:cubicBezTo>
                  <a:pt x="319201" y="54786"/>
                  <a:pt x="308492" y="38218"/>
                  <a:pt x="289391" y="18335"/>
                </a:cubicBezTo>
                <a:cubicBezTo>
                  <a:pt x="272939" y="1215"/>
                  <a:pt x="257260" y="0"/>
                  <a:pt x="233191" y="0"/>
                </a:cubicBezTo>
                <a:lnTo>
                  <a:pt x="135807" y="0"/>
                </a:lnTo>
                <a:cubicBezTo>
                  <a:pt x="111737" y="0"/>
                  <a:pt x="95948" y="1215"/>
                  <a:pt x="79607" y="18335"/>
                </a:cubicBezTo>
                <a:cubicBezTo>
                  <a:pt x="60506" y="38107"/>
                  <a:pt x="49796" y="54786"/>
                  <a:pt x="46925" y="62628"/>
                </a:cubicBezTo>
                <a:lnTo>
                  <a:pt x="42398" y="74999"/>
                </a:lnTo>
                <a:cubicBezTo>
                  <a:pt x="29258" y="109794"/>
                  <a:pt x="9495" y="184463"/>
                  <a:pt x="12807" y="232622"/>
                </a:cubicBezTo>
                <a:cubicBezTo>
                  <a:pt x="15237" y="271392"/>
                  <a:pt x="24069" y="303094"/>
                  <a:pt x="36546" y="338660"/>
                </a:cubicBezTo>
                <a:cubicBezTo>
                  <a:pt x="45490" y="363956"/>
                  <a:pt x="57746" y="380303"/>
                  <a:pt x="70884" y="390908"/>
                </a:cubicBezTo>
                <a:cubicBezTo>
                  <a:pt x="72098" y="392012"/>
                  <a:pt x="73644" y="393116"/>
                  <a:pt x="75301" y="394221"/>
                </a:cubicBezTo>
                <a:lnTo>
                  <a:pt x="4306" y="473198"/>
                </a:lnTo>
                <a:cubicBezTo>
                  <a:pt x="-1435" y="479604"/>
                  <a:pt x="-1435" y="489988"/>
                  <a:pt x="4306" y="496394"/>
                </a:cubicBezTo>
                <a:cubicBezTo>
                  <a:pt x="10047" y="502801"/>
                  <a:pt x="19433" y="502801"/>
                  <a:pt x="25173" y="496394"/>
                </a:cubicBezTo>
                <a:moveTo>
                  <a:pt x="79165" y="436416"/>
                </a:moveTo>
                <a:lnTo>
                  <a:pt x="105222" y="407255"/>
                </a:lnTo>
                <a:cubicBezTo>
                  <a:pt x="118030" y="410238"/>
                  <a:pt x="129735" y="410238"/>
                  <a:pt x="138237" y="410238"/>
                </a:cubicBezTo>
                <a:lnTo>
                  <a:pt x="230761" y="410238"/>
                </a:lnTo>
                <a:cubicBezTo>
                  <a:pt x="239263" y="410238"/>
                  <a:pt x="250967" y="410238"/>
                  <a:pt x="263665" y="407255"/>
                </a:cubicBezTo>
                <a:lnTo>
                  <a:pt x="289833" y="436416"/>
                </a:lnTo>
                <a:lnTo>
                  <a:pt x="79165" y="436416"/>
                </a:lnTo>
                <a:close/>
                <a:moveTo>
                  <a:pt x="269958" y="365502"/>
                </a:moveTo>
                <a:cubicBezTo>
                  <a:pt x="256488" y="365502"/>
                  <a:pt x="245557" y="354567"/>
                  <a:pt x="245557" y="341092"/>
                </a:cubicBezTo>
                <a:cubicBezTo>
                  <a:pt x="245557" y="327725"/>
                  <a:pt x="256488" y="316790"/>
                  <a:pt x="269958" y="316790"/>
                </a:cubicBezTo>
                <a:cubicBezTo>
                  <a:pt x="283428" y="316790"/>
                  <a:pt x="294359" y="327725"/>
                  <a:pt x="294359" y="341092"/>
                </a:cubicBezTo>
                <a:cubicBezTo>
                  <a:pt x="294359" y="354567"/>
                  <a:pt x="283428" y="365502"/>
                  <a:pt x="269958" y="365502"/>
                </a:cubicBezTo>
                <a:moveTo>
                  <a:pt x="49354" y="209205"/>
                </a:moveTo>
                <a:cubicBezTo>
                  <a:pt x="34449" y="209205"/>
                  <a:pt x="57856" y="78314"/>
                  <a:pt x="68566" y="78314"/>
                </a:cubicBezTo>
                <a:lnTo>
                  <a:pt x="297782" y="78314"/>
                </a:lnTo>
                <a:cubicBezTo>
                  <a:pt x="309376" y="78314"/>
                  <a:pt x="336648" y="209205"/>
                  <a:pt x="318429" y="209205"/>
                </a:cubicBezTo>
                <a:lnTo>
                  <a:pt x="49354" y="209205"/>
                </a:lnTo>
                <a:close/>
                <a:moveTo>
                  <a:pt x="74197" y="341092"/>
                </a:moveTo>
                <a:cubicBezTo>
                  <a:pt x="74197" y="327725"/>
                  <a:pt x="85128" y="316790"/>
                  <a:pt x="98598" y="316790"/>
                </a:cubicBezTo>
                <a:cubicBezTo>
                  <a:pt x="112068" y="316790"/>
                  <a:pt x="122889" y="327725"/>
                  <a:pt x="122889" y="341092"/>
                </a:cubicBezTo>
                <a:cubicBezTo>
                  <a:pt x="122889" y="354567"/>
                  <a:pt x="112068" y="365502"/>
                  <a:pt x="98598" y="365502"/>
                </a:cubicBezTo>
                <a:cubicBezTo>
                  <a:pt x="85128" y="365502"/>
                  <a:pt x="74197" y="354567"/>
                  <a:pt x="74197" y="341092"/>
                </a:cubicBezTo>
              </a:path>
            </a:pathLst>
          </a:custGeom>
          <a:noFill/>
          <a:ln w="11037" cap="flat">
            <a:solidFill>
              <a:srgbClr val="800064"/>
            </a:solidFill>
            <a:prstDash val="solid"/>
            <a:miter/>
          </a:ln>
        </p:spPr>
        <p:txBody>
          <a:bodyPr rtlCol="0" anchor="ctr"/>
          <a:lstStyle/>
          <a:p>
            <a:endParaRPr lang="fr-FR" sz="391"/>
          </a:p>
        </p:txBody>
      </p:sp>
      <p:pic>
        <p:nvPicPr>
          <p:cNvPr id="88" name="Image 87" descr="Une image contenant texte, Graphique, Police, logo&#10;&#10;Le contenu généré par l’IA peut être incorrect.">
            <a:extLst>
              <a:ext uri="{FF2B5EF4-FFF2-40B4-BE49-F238E27FC236}">
                <a16:creationId xmlns:a16="http://schemas.microsoft.com/office/drawing/2014/main" id="{EC26A12B-EEF3-3016-1B27-335FAB476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524" y="5742779"/>
            <a:ext cx="1150236" cy="1150236"/>
          </a:xfrm>
          <a:prstGeom prst="rect">
            <a:avLst/>
          </a:prstGeom>
        </p:spPr>
      </p:pic>
      <p:sp>
        <p:nvSpPr>
          <p:cNvPr id="8" name="ZoneTexte 13">
            <a:extLst>
              <a:ext uri="{FF2B5EF4-FFF2-40B4-BE49-F238E27FC236}">
                <a16:creationId xmlns:a16="http://schemas.microsoft.com/office/drawing/2014/main" id="{12330276-F643-AA9C-2EBB-87A86A352969}"/>
              </a:ext>
            </a:extLst>
          </p:cNvPr>
          <p:cNvSpPr txBox="1"/>
          <p:nvPr/>
        </p:nvSpPr>
        <p:spPr>
          <a:xfrm>
            <a:off x="9028051" y="3206538"/>
            <a:ext cx="1160181" cy="662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FR" sz="2400" b="1">
                <a:solidFill>
                  <a:srgbClr val="800064"/>
                </a:solidFill>
                <a:latin typeface="Avenir Next LT Pro"/>
              </a:rPr>
              <a:t>100</a:t>
            </a:r>
            <a:endParaRPr lang="en-US"/>
          </a:p>
          <a:p>
            <a:r>
              <a:rPr lang="fr-FR" sz="1200">
                <a:solidFill>
                  <a:srgbClr val="000000"/>
                </a:solidFill>
                <a:latin typeface="Avenir LT Std 55 Roman"/>
              </a:rPr>
              <a:t>Trains </a:t>
            </a:r>
            <a:r>
              <a:rPr lang="fr-FR" sz="1200" b="1">
                <a:solidFill>
                  <a:srgbClr val="22A78F"/>
                </a:solidFill>
                <a:latin typeface="Avenir Next LT Pro"/>
              </a:rPr>
              <a:t>Fret</a:t>
            </a:r>
            <a:r>
              <a:rPr lang="fr-FR" sz="1200">
                <a:latin typeface="Avenir LT Std 55 Roman"/>
              </a:rPr>
              <a:t>/j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148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99B05-4B2C-49F6-D58E-334C73FB4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3C25CBB5-1486-F0A3-50D1-E14690A84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106" y="1076685"/>
            <a:ext cx="8299747" cy="5774690"/>
          </a:xfrm>
          <a:prstGeom prst="rect">
            <a:avLst/>
          </a:prstGeom>
        </p:spPr>
      </p:pic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AC247201-F5FE-7F1D-5B63-58FE30D956EF}"/>
              </a:ext>
            </a:extLst>
          </p:cNvPr>
          <p:cNvSpPr txBox="1">
            <a:spLocks/>
          </p:cNvSpPr>
          <p:nvPr/>
        </p:nvSpPr>
        <p:spPr>
          <a:xfrm>
            <a:off x="2" y="12983"/>
            <a:ext cx="3452230" cy="1619047"/>
          </a:xfrm>
          <a:custGeom>
            <a:avLst/>
            <a:gdLst>
              <a:gd name="connsiteX0" fmla="*/ 234 w 14679643"/>
              <a:gd name="connsiteY0" fmla="*/ 0 h 12175502"/>
              <a:gd name="connsiteX1" fmla="*/ 14679643 w 14679643"/>
              <a:gd name="connsiteY1" fmla="*/ 4107543 h 12175502"/>
              <a:gd name="connsiteX2" fmla="*/ 14679582 w 14679643"/>
              <a:gd name="connsiteY2" fmla="*/ 7932823 h 12175502"/>
              <a:gd name="connsiteX3" fmla="*/ 0 w 14679643"/>
              <a:gd name="connsiteY3" fmla="*/ 12175502 h 12175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79643" h="12175502">
                <a:moveTo>
                  <a:pt x="234" y="0"/>
                </a:moveTo>
                <a:lnTo>
                  <a:pt x="14679643" y="4107543"/>
                </a:lnTo>
                <a:lnTo>
                  <a:pt x="14679582" y="7932823"/>
                </a:lnTo>
                <a:lnTo>
                  <a:pt x="0" y="12175502"/>
                </a:lnTo>
                <a:close/>
              </a:path>
            </a:pathLst>
          </a:custGeom>
          <a:solidFill>
            <a:srgbClr val="22A78F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 kern="1200">
                <a:solidFill>
                  <a:srgbClr val="800064"/>
                </a:solidFill>
                <a:latin typeface="Avenir LT Std 35 Light" panose="020B0402020203020204" pitchFamily="34" charset="0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2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9000" kern="1200">
                <a:solidFill>
                  <a:srgbClr val="800064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9743" lvl="1" indent="0">
              <a:lnSpc>
                <a:spcPct val="100000"/>
              </a:lnSpc>
              <a:spcAft>
                <a:spcPts val="700"/>
              </a:spcAft>
              <a:buNone/>
              <a:defRPr/>
            </a:pPr>
            <a:endParaRPr lang="fr-FR" sz="4400">
              <a:solidFill>
                <a:srgbClr val="00AFB5"/>
              </a:solidFill>
              <a:latin typeface="Avenir LT Std 65 Medium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34A2A82-7654-AA14-2A23-FC03D47F2BAF}"/>
              </a:ext>
            </a:extLst>
          </p:cNvPr>
          <p:cNvSpPr txBox="1">
            <a:spLocks/>
          </p:cNvSpPr>
          <p:nvPr/>
        </p:nvSpPr>
        <p:spPr>
          <a:xfrm>
            <a:off x="0" y="428336"/>
            <a:ext cx="3657600" cy="788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>
                <a:solidFill>
                  <a:schemeClr val="bg1"/>
                </a:solidFill>
                <a:latin typeface="Avenir LT Std 65 Medium"/>
              </a:rPr>
              <a:t>Caractéristiques </a:t>
            </a:r>
          </a:p>
          <a:p>
            <a:pPr algn="l"/>
            <a:r>
              <a:rPr lang="fr-FR" sz="2400">
                <a:solidFill>
                  <a:schemeClr val="bg1"/>
                </a:solidFill>
                <a:latin typeface="Avenir LT Std 65 Medium"/>
              </a:rPr>
              <a:t>de notre infrastructure</a:t>
            </a:r>
          </a:p>
        </p:txBody>
      </p:sp>
      <p:sp>
        <p:nvSpPr>
          <p:cNvPr id="5" name="ZoneTexte 60">
            <a:extLst>
              <a:ext uri="{FF2B5EF4-FFF2-40B4-BE49-F238E27FC236}">
                <a16:creationId xmlns:a16="http://schemas.microsoft.com/office/drawing/2014/main" id="{989FF32C-0C5B-0661-CD32-7FB8238E978F}"/>
              </a:ext>
            </a:extLst>
          </p:cNvPr>
          <p:cNvSpPr txBox="1"/>
          <p:nvPr/>
        </p:nvSpPr>
        <p:spPr>
          <a:xfrm>
            <a:off x="285960" y="2720937"/>
            <a:ext cx="229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srgbClr val="00CB82"/>
                </a:solidFill>
                <a:effectLst/>
                <a:uLnTx/>
                <a:uFillTx/>
                <a:latin typeface="Avenir Next LT Pro" panose="020B0504020202020204" pitchFamily="34" charset="77"/>
                <a:ea typeface="Times New Roman" panose="02020603050405020304" pitchFamily="18" charset="0"/>
                <a:cs typeface="+mn-cs"/>
              </a:rPr>
              <a:t>5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CB82"/>
              </a:solidFill>
              <a:effectLst/>
              <a:uLnTx/>
              <a:uFillTx/>
              <a:latin typeface="Avenir Next LT Pro" panose="020B0504020202020204" pitchFamily="34" charset="77"/>
              <a:cs typeface="+mn-cs"/>
            </a:endParaRPr>
          </a:p>
        </p:txBody>
      </p:sp>
      <p:sp>
        <p:nvSpPr>
          <p:cNvPr id="7" name="ZoneTexte 61">
            <a:extLst>
              <a:ext uri="{FF2B5EF4-FFF2-40B4-BE49-F238E27FC236}">
                <a16:creationId xmlns:a16="http://schemas.microsoft.com/office/drawing/2014/main" id="{2D8F2B0C-E2DC-2B7F-B8B2-7555E054E1DC}"/>
              </a:ext>
            </a:extLst>
          </p:cNvPr>
          <p:cNvSpPr txBox="1"/>
          <p:nvPr/>
        </p:nvSpPr>
        <p:spPr>
          <a:xfrm>
            <a:off x="285960" y="3154031"/>
            <a:ext cx="2114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77"/>
                <a:ea typeface="Times New Roman" panose="02020603050405020304" pitchFamily="18" charset="0"/>
                <a:cs typeface="+mn-cs"/>
              </a:rPr>
              <a:t>hubs marchandises</a:t>
            </a:r>
          </a:p>
        </p:txBody>
      </p:sp>
      <p:sp>
        <p:nvSpPr>
          <p:cNvPr id="8" name="ZoneTexte 60">
            <a:extLst>
              <a:ext uri="{FF2B5EF4-FFF2-40B4-BE49-F238E27FC236}">
                <a16:creationId xmlns:a16="http://schemas.microsoft.com/office/drawing/2014/main" id="{CE7672DC-5A51-5ADB-5455-F0E57697351A}"/>
              </a:ext>
            </a:extLst>
          </p:cNvPr>
          <p:cNvSpPr txBox="1"/>
          <p:nvPr/>
        </p:nvSpPr>
        <p:spPr>
          <a:xfrm>
            <a:off x="285960" y="3562975"/>
            <a:ext cx="229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b="1">
                <a:solidFill>
                  <a:srgbClr val="00CB82"/>
                </a:solidFill>
                <a:latin typeface="Avenir Next LT Pro" panose="020B0504020202020204" pitchFamily="34" charset="77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9" name="ZoneTexte 61">
            <a:extLst>
              <a:ext uri="{FF2B5EF4-FFF2-40B4-BE49-F238E27FC236}">
                <a16:creationId xmlns:a16="http://schemas.microsoft.com/office/drawing/2014/main" id="{5AD5690D-40D3-CDC5-9BF3-A57EDCBB83DA}"/>
              </a:ext>
            </a:extLst>
          </p:cNvPr>
          <p:cNvSpPr txBox="1"/>
          <p:nvPr/>
        </p:nvSpPr>
        <p:spPr>
          <a:xfrm>
            <a:off x="220447" y="4000030"/>
            <a:ext cx="2114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>
                <a:solidFill>
                  <a:srgbClr val="000000"/>
                </a:solidFill>
                <a:latin typeface="Avenir Next LT Pro" panose="020B0504020202020204" pitchFamily="34" charset="77"/>
              </a:rPr>
              <a:t>ports</a:t>
            </a:r>
          </a:p>
        </p:txBody>
      </p:sp>
      <p:sp>
        <p:nvSpPr>
          <p:cNvPr id="10" name="ZoneTexte 60">
            <a:extLst>
              <a:ext uri="{FF2B5EF4-FFF2-40B4-BE49-F238E27FC236}">
                <a16:creationId xmlns:a16="http://schemas.microsoft.com/office/drawing/2014/main" id="{751C4CFF-9D98-6E4F-2038-A193CE4BDE28}"/>
              </a:ext>
            </a:extLst>
          </p:cNvPr>
          <p:cNvSpPr txBox="1"/>
          <p:nvPr/>
        </p:nvSpPr>
        <p:spPr>
          <a:xfrm>
            <a:off x="285960" y="4543476"/>
            <a:ext cx="229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>
                <a:solidFill>
                  <a:srgbClr val="00CB82"/>
                </a:solidFill>
                <a:latin typeface="Avenir Next LT Pro" panose="020B0504020202020204" pitchFamily="34" charset="77"/>
                <a:ea typeface="Times New Roman" panose="02020603050405020304" pitchFamily="18" charset="0"/>
              </a:rPr>
              <a:t>70</a:t>
            </a:r>
          </a:p>
        </p:txBody>
      </p:sp>
      <p:sp>
        <p:nvSpPr>
          <p:cNvPr id="11" name="ZoneTexte 61">
            <a:extLst>
              <a:ext uri="{FF2B5EF4-FFF2-40B4-BE49-F238E27FC236}">
                <a16:creationId xmlns:a16="http://schemas.microsoft.com/office/drawing/2014/main" id="{6EF59A51-FE0C-27FC-411A-6E0082E24BB5}"/>
              </a:ext>
            </a:extLst>
          </p:cNvPr>
          <p:cNvSpPr txBox="1"/>
          <p:nvPr/>
        </p:nvSpPr>
        <p:spPr>
          <a:xfrm>
            <a:off x="230610" y="5043076"/>
            <a:ext cx="2652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>
                <a:solidFill>
                  <a:srgbClr val="000000"/>
                </a:solidFill>
                <a:latin typeface="Avenir Next LT Pro" panose="020B0504020202020204" pitchFamily="34" charset="77"/>
              </a:rPr>
              <a:t>ITE (Installation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>
                <a:solidFill>
                  <a:srgbClr val="000000"/>
                </a:solidFill>
                <a:latin typeface="Avenir Next LT Pro" panose="020B0504020202020204" pitchFamily="34" charset="77"/>
              </a:rPr>
              <a:t>Terminale Embranchée)</a:t>
            </a:r>
          </a:p>
        </p:txBody>
      </p:sp>
      <p:sp>
        <p:nvSpPr>
          <p:cNvPr id="12" name="ZoneTexte 60">
            <a:extLst>
              <a:ext uri="{FF2B5EF4-FFF2-40B4-BE49-F238E27FC236}">
                <a16:creationId xmlns:a16="http://schemas.microsoft.com/office/drawing/2014/main" id="{CB6C26C4-AD4E-A6D9-F876-CEEA700659B8}"/>
              </a:ext>
            </a:extLst>
          </p:cNvPr>
          <p:cNvSpPr txBox="1"/>
          <p:nvPr/>
        </p:nvSpPr>
        <p:spPr>
          <a:xfrm>
            <a:off x="230610" y="5716721"/>
            <a:ext cx="229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b="1">
                <a:solidFill>
                  <a:srgbClr val="00CB82"/>
                </a:solidFill>
                <a:latin typeface="Avenir Next LT Pro" panose="020B0504020202020204" pitchFamily="34" charset="77"/>
                <a:ea typeface="Times New Roman" panose="02020603050405020304" pitchFamily="18" charset="0"/>
              </a:rPr>
              <a:t>49</a:t>
            </a:r>
          </a:p>
        </p:txBody>
      </p:sp>
      <p:sp>
        <p:nvSpPr>
          <p:cNvPr id="13" name="ZoneTexte 61">
            <a:extLst>
              <a:ext uri="{FF2B5EF4-FFF2-40B4-BE49-F238E27FC236}">
                <a16:creationId xmlns:a16="http://schemas.microsoft.com/office/drawing/2014/main" id="{2EFE616C-EF59-2C18-5AF8-845756830210}"/>
              </a:ext>
            </a:extLst>
          </p:cNvPr>
          <p:cNvSpPr txBox="1"/>
          <p:nvPr/>
        </p:nvSpPr>
        <p:spPr>
          <a:xfrm>
            <a:off x="220447" y="6214765"/>
            <a:ext cx="2429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>
                <a:solidFill>
                  <a:srgbClr val="000000"/>
                </a:solidFill>
                <a:latin typeface="Avenir Next LT Pro" panose="020B0504020202020204" pitchFamily="34" charset="77"/>
              </a:rPr>
              <a:t>cours marchandises</a:t>
            </a:r>
          </a:p>
        </p:txBody>
      </p:sp>
      <p:sp>
        <p:nvSpPr>
          <p:cNvPr id="6" name="ZoneTexte 60">
            <a:extLst>
              <a:ext uri="{FF2B5EF4-FFF2-40B4-BE49-F238E27FC236}">
                <a16:creationId xmlns:a16="http://schemas.microsoft.com/office/drawing/2014/main" id="{C4FCA33B-B89F-82DE-357E-9CC42B31CB67}"/>
              </a:ext>
            </a:extLst>
          </p:cNvPr>
          <p:cNvSpPr txBox="1"/>
          <p:nvPr/>
        </p:nvSpPr>
        <p:spPr>
          <a:xfrm>
            <a:off x="288681" y="1709927"/>
            <a:ext cx="229825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>
                <a:solidFill>
                  <a:srgbClr val="00CB82"/>
                </a:solidFill>
                <a:latin typeface="Avenir Next LT Pro"/>
              </a:rPr>
              <a:t>2600km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CB82"/>
              </a:solidFill>
              <a:effectLst/>
              <a:uLnTx/>
              <a:uFillTx/>
              <a:latin typeface="Avenir Next LT Pro" panose="020B0504020202020204" pitchFamily="34" charset="77"/>
              <a:cs typeface="+mn-cs"/>
            </a:endParaRPr>
          </a:p>
        </p:txBody>
      </p:sp>
      <p:sp>
        <p:nvSpPr>
          <p:cNvPr id="15" name="ZoneTexte 61">
            <a:extLst>
              <a:ext uri="{FF2B5EF4-FFF2-40B4-BE49-F238E27FC236}">
                <a16:creationId xmlns:a16="http://schemas.microsoft.com/office/drawing/2014/main" id="{706A50F8-EFA2-4424-EE1B-57C72CC293BF}"/>
              </a:ext>
            </a:extLst>
          </p:cNvPr>
          <p:cNvSpPr txBox="1"/>
          <p:nvPr/>
        </p:nvSpPr>
        <p:spPr>
          <a:xfrm>
            <a:off x="279156" y="2133496"/>
            <a:ext cx="211488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b="1">
                <a:solidFill>
                  <a:srgbClr val="000000"/>
                </a:solidFill>
                <a:latin typeface="Avenir Next LT Pro"/>
              </a:rPr>
              <a:t>1200km</a:t>
            </a:r>
            <a:r>
              <a:rPr lang="fr-FR" sz="1600">
                <a:solidFill>
                  <a:srgbClr val="000000"/>
                </a:solidFill>
                <a:latin typeface="Avenir Next LT Pro"/>
              </a:rPr>
              <a:t> structurant</a:t>
            </a:r>
          </a:p>
          <a:p>
            <a:pPr>
              <a:defRPr/>
            </a:pPr>
            <a:r>
              <a:rPr lang="fr-FR" sz="1600" b="1">
                <a:latin typeface="Avenir Next LT Pro"/>
              </a:rPr>
              <a:t>1400km</a:t>
            </a:r>
            <a:r>
              <a:rPr lang="fr-FR" sz="1600">
                <a:latin typeface="Avenir Next LT Pro"/>
              </a:rPr>
              <a:t> LDFT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C82C5AE-BD17-6B87-10AE-49F2F088AFFC}"/>
              </a:ext>
            </a:extLst>
          </p:cNvPr>
          <p:cNvSpPr txBox="1">
            <a:spLocks/>
          </p:cNvSpPr>
          <p:nvPr/>
        </p:nvSpPr>
        <p:spPr>
          <a:xfrm>
            <a:off x="3452232" y="227185"/>
            <a:ext cx="4078893" cy="788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200">
                <a:solidFill>
                  <a:srgbClr val="22A78F"/>
                </a:solidFill>
                <a:latin typeface="Avenir LT Std 65 Medium" panose="020B0603020203020204" pitchFamily="34" charset="0"/>
              </a:rPr>
              <a:t>Un réseau dense</a:t>
            </a:r>
          </a:p>
        </p:txBody>
      </p:sp>
    </p:spTree>
    <p:extLst>
      <p:ext uri="{BB962C8B-B14F-4D97-AF65-F5344CB8AC3E}">
        <p14:creationId xmlns:p14="http://schemas.microsoft.com/office/powerpoint/2010/main" val="342639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ffaire" ma:contentTypeID="0x0101003C6509C072884BC9A97F079EA8039DD3020200EABF66541472DA44A9D87055331BC8FA" ma:contentTypeVersion="82" ma:contentTypeDescription="Type de contenu pour les documents Affaire Inddigo" ma:contentTypeScope="" ma:versionID="a4e4620b25c0739cabe08970690daf22">
  <xsd:schema xmlns:xsd="http://www.w3.org/2001/XMLSchema" xmlns:xs="http://www.w3.org/2001/XMLSchema" xmlns:p="http://schemas.microsoft.com/office/2006/metadata/properties" xmlns:ns2="6f0fdc3a-cd27-4a3b-819b-416348fea115" xmlns:ns3="4ca727ae-0783-4205-8e28-abbcc2b96841" targetNamespace="http://schemas.microsoft.com/office/2006/metadata/properties" ma:root="true" ma:fieldsID="43210ca8c8770dbb3cfcc94e17a31708" ns2:_="" ns3:_="">
    <xsd:import namespace="6f0fdc3a-cd27-4a3b-819b-416348fea115"/>
    <xsd:import namespace="4ca727ae-0783-4205-8e28-abbcc2b96841"/>
    <xsd:element name="properties">
      <xsd:complexType>
        <xsd:sequence>
          <xsd:element name="documentManagement">
            <xsd:complexType>
              <xsd:all>
                <xsd:element ref="ns2:IND_CHEFDEPROJET" minOccurs="0"/>
                <xsd:element ref="ns2:IND_ETATAFFAIRE_0" minOccurs="0"/>
                <xsd:element ref="ns2:IND_NUMEROAFFAIRE_0" minOccurs="0"/>
                <xsd:element ref="ns2:IND_TYPEMISSION_0" minOccurs="0"/>
                <xsd:element ref="ns2:IND_CLIENTFINAL_0" minOccurs="0"/>
                <xsd:element ref="ns2:IND_CLIENTFACTURE_0" minOccurs="0"/>
                <xsd:element ref="ns2:IND_NUMEROOFFRE_0" minOccurs="0"/>
                <xsd:element ref="ns2:IND_DATECLOTURE" minOccurs="0"/>
                <xsd:element ref="ns2:IND_PROJETRETD_0" minOccurs="0"/>
                <xsd:element ref="ns2:IND_DOCSREFERENCE_0" minOccurs="0"/>
                <xsd:element ref="ns2:TaxCatchAll" minOccurs="0"/>
                <xsd:element ref="ns2:IND_DEPARTMENT_0" minOccurs="0"/>
                <xsd:element ref="ns2:IND_SEGMENT_0" minOccurs="0"/>
                <xsd:element ref="ns2:IND_THEME_0" minOccurs="0"/>
                <xsd:element ref="ns2:TaxCatchAllLabel" minOccurs="0"/>
                <xsd:element ref="ns2:IND_ENTITY_0" minOccurs="0"/>
                <xsd:element ref="ns2:IND_SITE_0" minOccurs="0"/>
                <xsd:element ref="ns2:IND_SUMMARY" minOccurs="0"/>
                <xsd:element ref="ns2:IND_ACCESSTYPE_0" minOccurs="0"/>
                <xsd:element ref="ns2:IND_ZONEGEO_0" minOccurs="0"/>
                <xsd:element ref="ns2:IND_ASSISTANTE" minOccurs="0"/>
                <xsd:element ref="ns2:IND_REDACTEUR" minOccurs="0"/>
                <xsd:element ref="ns2:IND_GRANDCOMPTE_0" minOccurs="0"/>
                <xsd:element ref="ns2:IND_SHORTLABEL" minOccurs="0"/>
                <xsd:element ref="ns2:IND_DOCIMPORTANT" minOccurs="0"/>
                <xsd:element ref="ns3:MediaServiceBillingMetadata" minOccurs="0"/>
                <xsd:element ref="ns3:MediaServiceDateTaken" minOccurs="0"/>
                <xsd:element ref="ns3:lcf76f155ced4ddcb4097134ff3c332f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0fdc3a-cd27-4a3b-819b-416348fea115" elementFormDefault="qualified">
    <xsd:import namespace="http://schemas.microsoft.com/office/2006/documentManagement/types"/>
    <xsd:import namespace="http://schemas.microsoft.com/office/infopath/2007/PartnerControls"/>
    <xsd:element name="IND_CHEFDEPROJET" ma:index="5" nillable="true" ma:displayName="Chef de projet" ma:list="UserInfo" ma:SharePointGroup="0" ma:internalName="IND_CHEFDEPROJET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D_ETATAFFAIRE_0" ma:index="6" nillable="true" ma:taxonomy="true" ma:internalName="IND_ETATAFFAIRE_0" ma:taxonomyFieldName="IND_ETATAFFAIRE" ma:displayName="Etat de l'affaire" ma:default="" ma:fieldId="{f8b672cd-197e-42d2-9493-4956a7ad08f4}" ma:sspId="3fa1e208-5976-4148-a97e-6a12640b510d" ma:termSetId="c4b7f207-d4b3-48d7-a366-f35ff0b6c364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NUMEROAFFAIRE_0" ma:index="8" nillable="true" ma:taxonomy="true" ma:internalName="IND_NUMEROAFFAIRE_0" ma:taxonomyFieldName="IND_NUMEROAFFAIRE" ma:displayName="Numéro d'affaire" ma:default="" ma:fieldId="{660da940-5e9c-4f9f-9eca-ac4a34643323}" ma:sspId="3fa1e208-5976-4148-a97e-6a12640b510d" ma:termSetId="071119e2-16f7-4cbf-977f-d74dd3a4f16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TYPEMISSION_0" ma:index="10" nillable="true" ma:taxonomy="true" ma:internalName="IND_TYPEMISSION_0" ma:taxonomyFieldName="IND_TYPEMISSION" ma:displayName="Type de mission" ma:default="" ma:fieldId="{b8f3e798-30bf-4f75-b33b-0e492f9c86e1}" ma:sspId="3fa1e208-5976-4148-a97e-6a12640b510d" ma:termSetId="2676c7f0-64a2-4067-b381-b3525329db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CLIENTFINAL_0" ma:index="12" nillable="true" ma:taxonomy="true" ma:internalName="IND_CLIENTFINAL_0" ma:taxonomyFieldName="IND_CLIENTFINAL" ma:displayName="Client final" ma:default="" ma:fieldId="{832125f8-7db1-488c-975f-c478128fb862}" ma:sspId="3fa1e208-5976-4148-a97e-6a12640b510d" ma:termSetId="2550e827-8989-48fe-84ee-f11aef4db72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CLIENTFACTURE_0" ma:index="14" nillable="true" ma:taxonomy="true" ma:internalName="IND_CLIENTFACTURE_0" ma:taxonomyFieldName="IND_CLIENTFACTURE" ma:displayName="Client facturé" ma:default="" ma:fieldId="{9d22b379-9020-4747-9599-0103319e80ea}" ma:sspId="3fa1e208-5976-4148-a97e-6a12640b510d" ma:termSetId="2550e827-8989-48fe-84ee-f11aef4db72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NUMEROOFFRE_0" ma:index="16" nillable="true" ma:taxonomy="true" ma:internalName="IND_NUMEROOFFRE_0" ma:taxonomyFieldName="IND_NUMEROOFFRE" ma:displayName="Numéro de l'offre" ma:default="" ma:fieldId="{dda29522-441e-46bd-b710-e4bc31536268}" ma:sspId="3fa1e208-5976-4148-a97e-6a12640b510d" ma:termSetId="0c55770f-ca9f-484b-9031-0c21381b834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DATECLOTURE" ma:index="18" nillable="true" ma:displayName="Date de clôture" ma:format="DateOnly" ma:internalName="IND_DATECLOTURE">
      <xsd:simpleType>
        <xsd:restriction base="dms:DateTime"/>
      </xsd:simpleType>
    </xsd:element>
    <xsd:element name="IND_PROJETRETD_0" ma:index="19" nillable="true" ma:taxonomy="true" ma:internalName="IND_PROJETRETD_0" ma:taxonomyFieldName="IND_PROJETRETD" ma:displayName="Projets R&amp;D" ma:default="" ma:fieldId="{1df53200-2017-4867-9c97-da7c9bea410e}" ma:sspId="3fa1e208-5976-4148-a97e-6a12640b510d" ma:termSetId="ae17836f-362c-4129-b65c-df8c5606dcc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DOCSREFERENCE_0" ma:index="21" nillable="true" ma:taxonomy="true" ma:internalName="IND_DOCSREFERENCE_0" ma:taxonomyFieldName="IND_DOCSREFERENCE" ma:displayName="Documents de référence" ma:default="" ma:fieldId="{868c0257-765e-4ebd-8d34-51a09ab9ab5d}" ma:sspId="3fa1e208-5976-4148-a97e-6a12640b510d" ma:termSetId="2609d4d5-5a6c-4cdb-ad26-6f782c3957a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4" nillable="true" ma:displayName="Taxonomy Catch All Column" ma:hidden="true" ma:list="{54613f62-fb94-4e48-88f2-63bce6b41652}" ma:internalName="TaxCatchAll" ma:showField="CatchAllData" ma:web="6f0fdc3a-cd27-4a3b-819b-416348fea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D_DEPARTMENT_0" ma:index="25" nillable="true" ma:taxonomy="true" ma:internalName="IND_DEPARTMENT_0" ma:taxonomyFieldName="IND_DEPARTMENT" ma:displayName="Département" ma:default="" ma:fieldId="{017f5acd-c7a3-446e-adc7-c9a6cbb2327d}" ma:sspId="3fa1e208-5976-4148-a97e-6a12640b510d" ma:termSetId="60fde6fa-da6b-4a37-890a-55b5352265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SEGMENT_0" ma:index="27" nillable="true" ma:taxonomy="true" ma:internalName="IND_SEGMENT_0" ma:taxonomyFieldName="IND_SEGMENT" ma:displayName="Segment" ma:default="" ma:fieldId="{7c564402-7d00-4446-9007-5a55fc1c12f7}" ma:sspId="3fa1e208-5976-4148-a97e-6a12640b510d" ma:termSetId="97e1d83c-6223-4a3a-8d41-1d7d0f9ccb8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THEME_0" ma:index="29" nillable="true" ma:taxonomy="true" ma:internalName="IND_THEME_0" ma:taxonomyFieldName="IND_THEME" ma:displayName="Thème" ma:default="" ma:fieldId="{96fed55b-77e8-41d7-8d6b-ee782f31eccc}" ma:sspId="3fa1e208-5976-4148-a97e-6a12640b510d" ma:termSetId="71df6d4e-6c84-4b1f-af7c-dd3824533b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30" nillable="true" ma:displayName="Taxonomy Catch All Column1" ma:hidden="true" ma:list="{54613f62-fb94-4e48-88f2-63bce6b41652}" ma:internalName="TaxCatchAllLabel" ma:readOnly="true" ma:showField="CatchAllDataLabel" ma:web="6f0fdc3a-cd27-4a3b-819b-416348fea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D_ENTITY_0" ma:index="33" nillable="true" ma:taxonomy="true" ma:internalName="IND_ENTITY_0" ma:taxonomyFieldName="IND_ENTITY" ma:displayName="Entité" ma:default="" ma:fieldId="{7ab495d2-f692-4269-8726-877c65c12254}" ma:sspId="3fa1e208-5976-4148-a97e-6a12640b510d" ma:termSetId="06f31f1e-fe00-4b1d-889a-6c57ced47cf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SITE_0" ma:index="35" nillable="true" ma:taxonomy="true" ma:internalName="IND_SITE_0" ma:taxonomyFieldName="IND_SITE" ma:displayName="Site" ma:default="" ma:fieldId="{ce93a1e2-4921-4e1f-9d2d-7deb219b5e11}" ma:sspId="3fa1e208-5976-4148-a97e-6a12640b510d" ma:termSetId="8870355e-00bb-4239-bb68-13138dd0a3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SUMMARY" ma:index="37" nillable="true" ma:displayName="Résumé" ma:internalName="IND_SUMMARY">
      <xsd:simpleType>
        <xsd:restriction base="dms:Note">
          <xsd:maxLength value="255"/>
        </xsd:restriction>
      </xsd:simpleType>
    </xsd:element>
    <xsd:element name="IND_ACCESSTYPE_0" ma:index="39" nillable="true" ma:taxonomy="true" ma:internalName="IND_ACCESSTYPE_0" ma:taxonomyFieldName="IND_ACCESSTYPE" ma:displayName="Type d'accès" ma:default="" ma:fieldId="{00ac3de9-e71e-476d-9979-3690bf34aba9}" ma:sspId="3fa1e208-5976-4148-a97e-6a12640b510d" ma:termSetId="2df47acd-7971-4646-9bc6-6138f63d8c0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ZONEGEO_0" ma:index="41" nillable="true" ma:taxonomy="true" ma:internalName="IND_ZONEGEO_0" ma:taxonomyFieldName="IND_ZONEGEO" ma:displayName="Zone géographique" ma:default="" ma:fieldId="{08b90836-27e5-4826-8aae-0a46c143e539}" ma:sspId="3fa1e208-5976-4148-a97e-6a12640b510d" ma:termSetId="b809b6c5-8c6a-4a81-b79c-f611a794f46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ASSISTANTE" ma:index="43" nillable="true" ma:displayName="Assistante" ma:list="UserInfo" ma:SharePointGroup="0" ma:internalName="IND_ASSISTANT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D_REDACTEUR" ma:index="44" nillable="true" ma:displayName="Rédacteur" ma:list="UserInfo" ma:SharePointGroup="0" ma:internalName="IND_REDACTEU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D_GRANDCOMPTE_0" ma:index="45" nillable="true" ma:taxonomy="true" ma:internalName="IND_GRANDCOMPTE_0" ma:taxonomyFieldName="IND_GRANDCOMPTE" ma:displayName="Grand compte" ma:default="" ma:fieldId="{9bfb2e0b-51ad-404e-8426-556c42750f98}" ma:sspId="3fa1e208-5976-4148-a97e-6a12640b510d" ma:termSetId="088621da-6ed7-4ade-ba36-294e4d56c1e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SHORTLABEL" ma:index="47" nillable="true" ma:displayName="Libellé court" ma:internalName="IND_SHORTLABEL">
      <xsd:simpleType>
        <xsd:restriction base="dms:Text">
          <xsd:maxLength value="255"/>
        </xsd:restriction>
      </xsd:simpleType>
    </xsd:element>
    <xsd:element name="IND_DOCIMPORTANT" ma:index="48" nillable="true" ma:displayName="Document important" ma:internalName="IND_DOCIMPORTAN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a727ae-0783-4205-8e28-abbcc2b96841" elementFormDefault="qualified">
    <xsd:import namespace="http://schemas.microsoft.com/office/2006/documentManagement/types"/>
    <xsd:import namespace="http://schemas.microsoft.com/office/infopath/2007/PartnerControls"/>
    <xsd:element name="MediaServiceBillingMetadata" ma:index="4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5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52" nillable="true" ma:taxonomy="true" ma:internalName="lcf76f155ced4ddcb4097134ff3c332f" ma:taxonomyFieldName="MediaServiceImageTags" ma:displayName="Balises d’images" ma:readOnly="false" ma:fieldId="{5cf76f15-5ced-4ddc-b409-7134ff3c332f}" ma:taxonomyMulti="true" ma:sspId="3fa1e208-5976-4148-a97e-6a12640b51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5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5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5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D_THEME_0 xmlns="6f0fdc3a-cd27-4a3b-819b-416348fea115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Transport multimodal et logistique</TermName>
          <TermId xmlns="http://schemas.microsoft.com/office/infopath/2007/PartnerControls">60e739ec-518a-4847-8d71-c834a7450bb5</TermId>
        </TermInfo>
      </Terms>
    </IND_THEME_0>
    <IND_PROJETRETD_0 xmlns="6f0fdc3a-cd27-4a3b-819b-416348fea115">
      <Terms xmlns="http://schemas.microsoft.com/office/infopath/2007/PartnerControls"/>
    </IND_PROJETRETD_0>
    <IND_TYPEMISSION_0 xmlns="6f0fdc3a-cd27-4a3b-819b-416348fea115">
      <Terms xmlns="http://schemas.microsoft.com/office/infopath/2007/PartnerControls"/>
    </IND_TYPEMISSION_0>
    <IND_CHEFDEPROJET xmlns="6f0fdc3a-cd27-4a3b-819b-416348fea115">
      <UserInfo>
        <DisplayName>Nathalie MATTIUZZO</DisplayName>
        <AccountId>23</AccountId>
        <AccountType/>
      </UserInfo>
    </IND_CHEFDEPROJET>
    <IND_ACCESSTYPE_0 xmlns="6f0fdc3a-cd27-4a3b-819b-416348fea115">
      <Terms xmlns="http://schemas.microsoft.com/office/infopath/2007/PartnerControls"/>
    </IND_ACCESSTYPE_0>
    <IND_SHORTLABEL xmlns="6f0fdc3a-cd27-4a3b-819b-416348fea115">OCCITANIE 31 : CRL2025</IND_SHORTLABEL>
    <IND_SEGMENT_0 xmlns="6f0fdc3a-cd27-4a3b-819b-416348fea115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Portuaire, maritime et fluvial</TermName>
          <TermId xmlns="http://schemas.microsoft.com/office/infopath/2007/PartnerControls">0e205b7b-91ff-4645-add4-d15cf54ceba8</TermId>
        </TermInfo>
      </Terms>
    </IND_SEGMENT_0>
    <IND_ETATAFFAIRE_0 xmlns="6f0fdc3a-cd27-4a3b-819b-416348fea11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 cours</TermName>
          <TermId xmlns="http://schemas.microsoft.com/office/infopath/2007/PartnerControls">d3e19a53-fe68-475d-a20b-45d5d7ba0737</TermId>
        </TermInfo>
      </Terms>
    </IND_ETATAFFAIRE_0>
    <IND_GRANDCOMPTE_0 xmlns="6f0fdc3a-cd27-4a3b-819b-416348fea115">
      <Terms xmlns="http://schemas.microsoft.com/office/infopath/2007/PartnerControls"/>
    </IND_GRANDCOMPTE_0>
    <IND_NUMEROOFFRE_0 xmlns="6f0fdc3a-cd27-4a3b-819b-416348fea115">
      <Terms xmlns="http://schemas.microsoft.com/office/infopath/2007/PartnerControls">
        <TermInfo xmlns="http://schemas.microsoft.com/office/infopath/2007/PartnerControls">
          <TermName xmlns="http://schemas.microsoft.com/office/infopath/2007/PartnerControls">97710</TermName>
          <TermId xmlns="http://schemas.microsoft.com/office/infopath/2007/PartnerControls">c732aa75-4d6b-4429-9508-e19892a82b95</TermId>
        </TermInfo>
      </Terms>
    </IND_NUMEROOFFRE_0>
    <IND_REDACTEUR xmlns="6f0fdc3a-cd27-4a3b-819b-416348fea115">
      <UserInfo>
        <DisplayName>Nathalie MATTIUZZO</DisplayName>
        <AccountId>23</AccountId>
        <AccountType/>
      </UserInfo>
    </IND_REDACTEUR>
    <IND_NUMEROAFFAIRE_0 xmlns="6f0fdc3a-cd27-4a3b-819b-416348fea115">
      <Terms xmlns="http://schemas.microsoft.com/office/infopath/2007/PartnerControls">
        <TermInfo xmlns="http://schemas.microsoft.com/office/infopath/2007/PartnerControls">
          <TermName xmlns="http://schemas.microsoft.com/office/infopath/2007/PartnerControls">10013461</TermName>
          <TermId xmlns="http://schemas.microsoft.com/office/infopath/2007/PartnerControls">abf28ce0-c4ef-4dfa-bfc3-3f69d9d545da</TermId>
        </TermInfo>
      </Terms>
    </IND_NUMEROAFFAIRE_0>
    <IND_CLIENTFACTURE_0 xmlns="6f0fdc3a-cd27-4a3b-819b-416348fea115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REGION OCCITANIE</TermName>
          <TermId xmlns="http://schemas.microsoft.com/office/infopath/2007/PartnerControls">5c096850-2017-49fd-9a8c-306e6993e6f1</TermId>
        </TermInfo>
      </Terms>
    </IND_CLIENTFACTURE_0>
    <IND_ZONEGEO_0 xmlns="6f0fdc3a-cd27-4a3b-819b-416348fea115">
      <Terms xmlns="http://schemas.microsoft.com/office/infopath/2007/PartnerControls">
        <TermInfo xmlns="http://schemas.microsoft.com/office/infopath/2007/PartnerControls">
          <TermName xmlns="http://schemas.microsoft.com/office/infopath/2007/PartnerControls">France</TermName>
          <TermId xmlns="http://schemas.microsoft.com/office/infopath/2007/PartnerControls">e1c0b350-4d54-4adf-90e5-bb6b14099f4e</TermId>
        </TermInfo>
      </Terms>
    </IND_ZONEGEO_0>
    <IND_ASSISTANTE xmlns="6f0fdc3a-cd27-4a3b-819b-416348fea115">
      <UserInfo>
        <DisplayName>Nandee KASENDE</DisplayName>
        <AccountId>22</AccountId>
        <AccountType/>
      </UserInfo>
    </IND_ASSISTANTE>
    <IND_CLIENTFINAL_0 xmlns="6f0fdc3a-cd27-4a3b-819b-416348fea115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REGION OCCITANIE</TermName>
          <TermId xmlns="http://schemas.microsoft.com/office/infopath/2007/PartnerControls">5c096850-2017-49fd-9a8c-306e6993e6f1</TermId>
        </TermInfo>
      </Terms>
    </IND_CLIENTFINAL_0>
    <IND_ENTITY_0 xmlns="6f0fdc3a-cd27-4a3b-819b-416348fea115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Inddigo</TermName>
          <TermId xmlns="http://schemas.microsoft.com/office/infopath/2007/PartnerControls">08b3a3d4-4c91-43e4-98a9-3655a76c9a6e</TermId>
        </TermInfo>
      </Terms>
    </IND_ENTITY_0>
    <TaxCatchAll xmlns="6f0fdc3a-cd27-4a3b-819b-416348fea115">
      <Value>5</Value>
      <Value>30</Value>
      <Value>29</Value>
      <Value>9</Value>
      <Value>8</Value>
      <Value>7</Value>
      <Value>6</Value>
      <Value>22</Value>
      <Value>4</Value>
      <Value>2</Value>
      <Value>1</Value>
    </TaxCatchAll>
    <IND_DEPARTMENT_0 xmlns="6f0fdc3a-cd27-4a3b-819b-416348fea115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Territoires, Aménagement ＆ Mobilités</TermName>
          <TermId xmlns="http://schemas.microsoft.com/office/infopath/2007/PartnerControls">15b2336f-ef2d-400f-b6e2-432f280d64ce</TermId>
        </TermInfo>
      </Terms>
    </IND_DEPARTMENT_0>
    <IND_DOCSREFERENCE_0 xmlns="6f0fdc3a-cd27-4a3b-819b-416348fea115">
      <Terms xmlns="http://schemas.microsoft.com/office/infopath/2007/PartnerControls"/>
    </IND_DOCSREFERENCE_0>
    <IND_SITE_0 xmlns="6f0fdc3a-cd27-4a3b-819b-416348fea115">
      <Terms xmlns="http://schemas.microsoft.com/office/infopath/2007/PartnerControls"/>
    </IND_SITE_0>
    <IND_SUMMARY xmlns="6f0fdc3a-cd27-4a3b-819b-416348fea115" xsi:nil="true"/>
    <IND_DATECLOTURE xmlns="6f0fdc3a-cd27-4a3b-819b-416348fea115" xsi:nil="true"/>
    <IND_DOCIMPORTANT xmlns="6f0fdc3a-cd27-4a3b-819b-416348fea115" xsi:nil="true"/>
    <lcf76f155ced4ddcb4097134ff3c332f xmlns="4ca727ae-0783-4205-8e28-abbcc2b968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92DCC2-9B20-4FE1-81CC-AF12AC6ACA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533051-ACCC-45C1-8244-B19126F81C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0fdc3a-cd27-4a3b-819b-416348fea115"/>
    <ds:schemaRef ds:uri="4ca727ae-0783-4205-8e28-abbcc2b968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DBF83F-DB70-4152-82D5-16EB8D214B5D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4ca727ae-0783-4205-8e28-abbcc2b96841"/>
    <ds:schemaRef ds:uri="http://schemas.openxmlformats.org/package/2006/metadata/core-properties"/>
    <ds:schemaRef ds:uri="http://purl.org/dc/terms/"/>
    <ds:schemaRef ds:uri="6f0fdc3a-cd27-4a3b-819b-416348fea115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27eefdec-b112-4f8a-803a-272ffa9f0eab}" enabled="0" method="" siteId="{27eefdec-b112-4f8a-803a-272ffa9f0e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3345</TotalTime>
  <Words>1421</Words>
  <Application>Microsoft Office PowerPoint</Application>
  <PresentationFormat>Grand écran</PresentationFormat>
  <Paragraphs>222</Paragraphs>
  <Slides>19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35" baseType="lpstr">
      <vt:lpstr>Aptos</vt:lpstr>
      <vt:lpstr>Arial</vt:lpstr>
      <vt:lpstr>Avenir Black</vt:lpstr>
      <vt:lpstr>Avenir LT Std 35 Light</vt:lpstr>
      <vt:lpstr>Avenir LT Std 55 Roman</vt:lpstr>
      <vt:lpstr>Avenir LT Std 65 Medium</vt:lpstr>
      <vt:lpstr>Avenir Next LT Pro</vt:lpstr>
      <vt:lpstr>Avenir Next LT Pro Demi</vt:lpstr>
      <vt:lpstr>Calibri</vt:lpstr>
      <vt:lpstr>Helvetica</vt:lpstr>
      <vt:lpstr>Marianne-Bold</vt:lpstr>
      <vt:lpstr>Symbol</vt:lpstr>
      <vt:lpstr>Verdana</vt:lpstr>
      <vt:lpstr>Wingdings</vt:lpstr>
      <vt:lpstr>Office Theme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MATTIUZZO</dc:creator>
  <cp:lastModifiedBy>NOEL Béatrice</cp:lastModifiedBy>
  <cp:revision>24</cp:revision>
  <cp:lastPrinted>2025-10-22T06:27:49Z</cp:lastPrinted>
  <dcterms:created xsi:type="dcterms:W3CDTF">2025-07-16T15:20:59Z</dcterms:created>
  <dcterms:modified xsi:type="dcterms:W3CDTF">2025-10-22T09:33:18Z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D_ETATAFFAIRE">
    <vt:lpwstr>29;#En cours|d3e19a53-fe68-475d-a20b-45d5d7ba0737</vt:lpwstr>
  </property>
  <property fmtid="{D5CDD505-2E9C-101B-9397-08002B2CF9AE}" pid="3" name="IND_SITE">
    <vt:lpwstr/>
  </property>
  <property fmtid="{D5CDD505-2E9C-101B-9397-08002B2CF9AE}" pid="4" name="IND_NATUREOFFRE_0">
    <vt:lpwstr>Offre|19c9d843-14a8-472a-9673-d3634551177f</vt:lpwstr>
  </property>
  <property fmtid="{D5CDD505-2E9C-101B-9397-08002B2CF9AE}" pid="5" name="IND_PROJETRETD">
    <vt:lpwstr/>
  </property>
  <property fmtid="{D5CDD505-2E9C-101B-9397-08002B2CF9AE}" pid="6" name="IND_ENTITY">
    <vt:lpwstr>9;#Inddigo|08b3a3d4-4c91-43e4-98a9-3655a76c9a6e</vt:lpwstr>
  </property>
  <property fmtid="{D5CDD505-2E9C-101B-9397-08002B2CF9AE}" pid="7" name="IND_DOCSREFERENCE">
    <vt:lpwstr/>
  </property>
  <property fmtid="{D5CDD505-2E9C-101B-9397-08002B2CF9AE}" pid="8" name="IND_THEME">
    <vt:lpwstr>6;#Transport multimodal et logistique|60e739ec-518a-4847-8d71-c834a7450bb5</vt:lpwstr>
  </property>
  <property fmtid="{D5CDD505-2E9C-101B-9397-08002B2CF9AE}" pid="9" name="IND_ACCESSTYPE">
    <vt:lpwstr/>
  </property>
  <property fmtid="{D5CDD505-2E9C-101B-9397-08002B2CF9AE}" pid="10" name="IND_CLIENTFINAL">
    <vt:lpwstr>2;#REGION OCCITANIE|5c096850-2017-49fd-9a8c-306e6993e6f1</vt:lpwstr>
  </property>
  <property fmtid="{D5CDD505-2E9C-101B-9397-08002B2CF9AE}" pid="11" name="IND_NUMEROOFFRE">
    <vt:lpwstr>4;#97710|c732aa75-4d6b-4429-9508-e19892a82b95</vt:lpwstr>
  </property>
  <property fmtid="{D5CDD505-2E9C-101B-9397-08002B2CF9AE}" pid="12" name="IND_ZONEGEO">
    <vt:lpwstr>5;#France|e1c0b350-4d54-4adf-90e5-bb6b14099f4e</vt:lpwstr>
  </property>
  <property fmtid="{D5CDD505-2E9C-101B-9397-08002B2CF9AE}" pid="13" name="IND_DATERENDU">
    <vt:filetime>2025-12-31T00:00:00Z</vt:filetime>
  </property>
  <property fmtid="{D5CDD505-2E9C-101B-9397-08002B2CF9AE}" pid="14" name="IND_NATUREOFFRE">
    <vt:lpwstr>1;#Offre|19c9d843-14a8-472a-9673-d3634551177f</vt:lpwstr>
  </property>
  <property fmtid="{D5CDD505-2E9C-101B-9397-08002B2CF9AE}" pid="15" name="ContentTypeId">
    <vt:lpwstr>0x0101003C6509C072884BC9A97F079EA8039DD3020200EABF66541472DA44A9D87055331BC8FA</vt:lpwstr>
  </property>
  <property fmtid="{D5CDD505-2E9C-101B-9397-08002B2CF9AE}" pid="16" name="IND_DEPARTMENT">
    <vt:lpwstr>8;#Territoires, Aménagement ＆ Mobilités|15b2336f-ef2d-400f-b6e2-432f280d64ce</vt:lpwstr>
  </property>
  <property fmtid="{D5CDD505-2E9C-101B-9397-08002B2CF9AE}" pid="17" name="IND_ETATPROPOSITION_0">
    <vt:lpwstr>Gagnée|6bbaaaac-3cd1-45ec-8de7-4259d9705f6f</vt:lpwstr>
  </property>
  <property fmtid="{D5CDD505-2E9C-101B-9397-08002B2CF9AE}" pid="18" name="IND_AGENCEENVOI_0">
    <vt:lpwstr/>
  </property>
  <property fmtid="{D5CDD505-2E9C-101B-9397-08002B2CF9AE}" pid="19" name="IND_ETATPROPOSITION">
    <vt:lpwstr>22;#Gagnée|6bbaaaac-3cd1-45ec-8de7-4259d9705f6f</vt:lpwstr>
  </property>
  <property fmtid="{D5CDD505-2E9C-101B-9397-08002B2CF9AE}" pid="20" name="IND_NUMEROAFFAIRE">
    <vt:lpwstr>30;#10013461|abf28ce0-c4ef-4dfa-bfc3-3f69d9d545da</vt:lpwstr>
  </property>
  <property fmtid="{D5CDD505-2E9C-101B-9397-08002B2CF9AE}" pid="21" name="IND_DATESAISI">
    <vt:filetime>2025-07-11T00:00:00Z</vt:filetime>
  </property>
  <property fmtid="{D5CDD505-2E9C-101B-9397-08002B2CF9AE}" pid="22" name="IND_SEGMENT">
    <vt:lpwstr>7;#Portuaire, maritime et fluvial|0e205b7b-91ff-4645-add4-d15cf54ceba8</vt:lpwstr>
  </property>
  <property fmtid="{D5CDD505-2E9C-101B-9397-08002B2CF9AE}" pid="23" name="IND_AGENCEENVOI">
    <vt:lpwstr/>
  </property>
  <property fmtid="{D5CDD505-2E9C-101B-9397-08002B2CF9AE}" pid="24" name="IND_CLIENTFACTURE">
    <vt:lpwstr>2;#REGION OCCITANIE|5c096850-2017-49fd-9a8c-306e6993e6f1</vt:lpwstr>
  </property>
  <property fmtid="{D5CDD505-2E9C-101B-9397-08002B2CF9AE}" pid="25" name="IND_GRANDCOMPTE">
    <vt:lpwstr/>
  </property>
  <property fmtid="{D5CDD505-2E9C-101B-9397-08002B2CF9AE}" pid="26" name="IND_TYPEMISSION">
    <vt:lpwstr/>
  </property>
  <property fmtid="{D5CDD505-2E9C-101B-9397-08002B2CF9AE}" pid="27" name="MediaServiceImageTags">
    <vt:lpwstr/>
  </property>
</Properties>
</file>