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15"/>
  </p:notesMasterIdLst>
  <p:sldIdLst>
    <p:sldId id="331" r:id="rId5"/>
    <p:sldId id="327" r:id="rId6"/>
    <p:sldId id="329" r:id="rId7"/>
    <p:sldId id="330" r:id="rId8"/>
    <p:sldId id="332" r:id="rId9"/>
    <p:sldId id="334" r:id="rId10"/>
    <p:sldId id="336" r:id="rId11"/>
    <p:sldId id="337" r:id="rId12"/>
    <p:sldId id="335" r:id="rId13"/>
    <p:sldId id="333" r:id="rId14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31"/>
            <p14:sldId id="327"/>
            <p14:sldId id="329"/>
            <p14:sldId id="330"/>
            <p14:sldId id="332"/>
            <p14:sldId id="334"/>
            <p14:sldId id="336"/>
            <p14:sldId id="337"/>
            <p14:sldId id="335"/>
            <p14:sldId id="333"/>
          </p14:sldIdLst>
        </p14:section>
        <p14:section name="MÉTHODOLOGIE" id="{EB03BDE6-D677-4574-A7BF-9721F91BDEB8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41"/>
    <p:restoredTop sz="94660"/>
  </p:normalViewPr>
  <p:slideViewPr>
    <p:cSldViewPr showGuides="1">
      <p:cViewPr>
        <p:scale>
          <a:sx n="82" d="100"/>
          <a:sy n="82" d="100"/>
        </p:scale>
        <p:origin x="-552" y="288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91D123-E9A0-4F13-BBEF-9FC0A30A1EAD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6388765-740A-430C-BE2B-D9A0972788C9}">
      <dgm:prSet phldrT="[Texte]" custT="1"/>
      <dgm:spPr/>
      <dgm:t>
        <a:bodyPr/>
        <a:lstStyle/>
        <a:p>
          <a:r>
            <a:rPr lang="fr-FR" sz="1800" dirty="0"/>
            <a:t>Je suis lycéen</a:t>
          </a:r>
        </a:p>
        <a:p>
          <a:r>
            <a:rPr lang="fr-FR" sz="1800" dirty="0"/>
            <a:t>Je suis étudiant en réorientation</a:t>
          </a:r>
        </a:p>
      </dgm:t>
    </dgm:pt>
    <dgm:pt modelId="{CCEF567B-7025-4C36-87C4-4663FD1C7BD3}" type="parTrans" cxnId="{F6615AA8-2C2B-460D-AF90-9F0C4C540FC6}">
      <dgm:prSet/>
      <dgm:spPr/>
      <dgm:t>
        <a:bodyPr/>
        <a:lstStyle/>
        <a:p>
          <a:endParaRPr lang="fr-FR"/>
        </a:p>
      </dgm:t>
    </dgm:pt>
    <dgm:pt modelId="{7866B0F1-674A-4D20-A74E-35545CD04ED4}" type="sibTrans" cxnId="{F6615AA8-2C2B-460D-AF90-9F0C4C540FC6}">
      <dgm:prSet/>
      <dgm:spPr/>
      <dgm:t>
        <a:bodyPr/>
        <a:lstStyle/>
        <a:p>
          <a:endParaRPr lang="fr-FR"/>
        </a:p>
      </dgm:t>
    </dgm:pt>
    <dgm:pt modelId="{D6DA5FBC-CFA0-4EAE-A22C-FF7027D89150}">
      <dgm:prSet phldrT="[Texte]" custT="1"/>
      <dgm:spPr/>
      <dgm:t>
        <a:bodyPr/>
        <a:lstStyle/>
        <a:p>
          <a:r>
            <a:rPr lang="fr-FR" sz="1800" dirty="0"/>
            <a:t>PARCOURSUP</a:t>
          </a:r>
        </a:p>
      </dgm:t>
    </dgm:pt>
    <dgm:pt modelId="{C3910D4B-DF82-4F94-924A-93C3EA391D5A}" type="parTrans" cxnId="{F9E3948C-1A71-4182-B79E-439A06AF370A}">
      <dgm:prSet/>
      <dgm:spPr/>
      <dgm:t>
        <a:bodyPr/>
        <a:lstStyle/>
        <a:p>
          <a:endParaRPr lang="fr-FR"/>
        </a:p>
      </dgm:t>
    </dgm:pt>
    <dgm:pt modelId="{B0460CCC-D695-4185-A863-BA9923C83250}" type="sibTrans" cxnId="{F9E3948C-1A71-4182-B79E-439A06AF370A}">
      <dgm:prSet/>
      <dgm:spPr/>
      <dgm:t>
        <a:bodyPr/>
        <a:lstStyle/>
        <a:p>
          <a:endParaRPr lang="fr-FR"/>
        </a:p>
      </dgm:t>
    </dgm:pt>
    <dgm:pt modelId="{0A18B46F-6347-4AA8-AE6F-9C112AA3672E}">
      <dgm:prSet phldrT="[Texte]" custT="1"/>
      <dgm:spPr/>
      <dgm:t>
        <a:bodyPr/>
        <a:lstStyle/>
        <a:p>
          <a:pPr algn="ctr"/>
          <a:r>
            <a:rPr lang="fr-FR" sz="1400" dirty="0"/>
            <a:t>2 prises en charge de la formation possibles :</a:t>
          </a:r>
        </a:p>
        <a:p>
          <a:pPr algn="l"/>
          <a:r>
            <a:rPr lang="fr-FR" sz="1400" dirty="0"/>
            <a:t>- par la Région : </a:t>
          </a:r>
          <a:r>
            <a:rPr lang="fr-FR" sz="1400" dirty="0">
              <a:sym typeface="Webdings" panose="05030102010509060703" pitchFamily="18" charset="2"/>
            </a:rPr>
            <a:t> obligation de continuité de la formation</a:t>
          </a:r>
        </a:p>
        <a:p>
          <a:pPr algn="l"/>
          <a:r>
            <a:rPr lang="fr-FR" sz="1400" dirty="0">
              <a:sym typeface="Webdings" panose="05030102010509060703" pitchFamily="18" charset="2"/>
            </a:rPr>
            <a:t>- par le candidat : autofinancement</a:t>
          </a:r>
        </a:p>
      </dgm:t>
    </dgm:pt>
    <dgm:pt modelId="{FF291F71-60E1-49C2-9040-CB7F4861F7E3}" type="parTrans" cxnId="{2246A237-8207-4986-A75F-B68458D596D2}">
      <dgm:prSet/>
      <dgm:spPr/>
      <dgm:t>
        <a:bodyPr/>
        <a:lstStyle/>
        <a:p>
          <a:endParaRPr lang="fr-FR"/>
        </a:p>
      </dgm:t>
    </dgm:pt>
    <dgm:pt modelId="{B9FB8A5A-B75C-4355-B2D2-CE6EE0C34487}" type="sibTrans" cxnId="{2246A237-8207-4986-A75F-B68458D596D2}">
      <dgm:prSet/>
      <dgm:spPr/>
      <dgm:t>
        <a:bodyPr/>
        <a:lstStyle/>
        <a:p>
          <a:endParaRPr lang="fr-FR"/>
        </a:p>
      </dgm:t>
    </dgm:pt>
    <dgm:pt modelId="{DA949B31-2E19-47FA-AAA9-156906FA6F50}">
      <dgm:prSet phldrT="[Texte]" custT="1"/>
      <dgm:spPr/>
      <dgm:t>
        <a:bodyPr/>
        <a:lstStyle/>
        <a:p>
          <a:r>
            <a:rPr lang="fr-FR" sz="1800" dirty="0"/>
            <a:t>J’ai une expérience professionnelle d’au moins 3 ans</a:t>
          </a:r>
        </a:p>
      </dgm:t>
    </dgm:pt>
    <dgm:pt modelId="{A61EFB9C-F940-411E-87E0-E9A6D1A6C689}" type="parTrans" cxnId="{6257DF00-78F7-4F12-8F63-976673D6B8A2}">
      <dgm:prSet/>
      <dgm:spPr/>
      <dgm:t>
        <a:bodyPr/>
        <a:lstStyle/>
        <a:p>
          <a:endParaRPr lang="fr-FR"/>
        </a:p>
      </dgm:t>
    </dgm:pt>
    <dgm:pt modelId="{B3F5BCE5-59A1-4FB4-BE2B-8770438680CD}" type="sibTrans" cxnId="{6257DF00-78F7-4F12-8F63-976673D6B8A2}">
      <dgm:prSet/>
      <dgm:spPr/>
      <dgm:t>
        <a:bodyPr/>
        <a:lstStyle/>
        <a:p>
          <a:endParaRPr lang="fr-FR"/>
        </a:p>
      </dgm:t>
    </dgm:pt>
    <dgm:pt modelId="{3C45C328-B9BD-40B6-8597-695571CA8710}">
      <dgm:prSet phldrT="[Texte]" custT="1"/>
      <dgm:spPr/>
      <dgm:t>
        <a:bodyPr/>
        <a:lstStyle/>
        <a:p>
          <a:r>
            <a:rPr lang="fr-FR" sz="1800" dirty="0"/>
            <a:t>FORMATION CONTINUE</a:t>
          </a:r>
        </a:p>
      </dgm:t>
    </dgm:pt>
    <dgm:pt modelId="{90DDFD86-E2FA-47C8-9E11-7E79A40C521A}" type="parTrans" cxnId="{D8F02617-D512-4D80-9F2B-497448FF4D9C}">
      <dgm:prSet/>
      <dgm:spPr/>
      <dgm:t>
        <a:bodyPr/>
        <a:lstStyle/>
        <a:p>
          <a:endParaRPr lang="fr-FR"/>
        </a:p>
      </dgm:t>
    </dgm:pt>
    <dgm:pt modelId="{69999EBF-796F-48A0-BECE-615ED1B89CA2}" type="sibTrans" cxnId="{D8F02617-D512-4D80-9F2B-497448FF4D9C}">
      <dgm:prSet/>
      <dgm:spPr/>
      <dgm:t>
        <a:bodyPr/>
        <a:lstStyle/>
        <a:p>
          <a:endParaRPr lang="fr-FR"/>
        </a:p>
      </dgm:t>
    </dgm:pt>
    <dgm:pt modelId="{888B8C03-E5EE-4331-9001-4559F811E2EE}">
      <dgm:prSet phldrT="[Texte]" custT="1"/>
      <dgm:spPr/>
      <dgm:t>
        <a:bodyPr/>
        <a:lstStyle/>
        <a:p>
          <a:r>
            <a:rPr lang="fr-FR" sz="1400" dirty="0"/>
            <a:t>Prise en charge par les OPCO, sous réserve d’acceptation du dossier de demande de financement</a:t>
          </a:r>
        </a:p>
      </dgm:t>
    </dgm:pt>
    <dgm:pt modelId="{8BC2B415-F7E4-4C4D-929D-8971D8270B9C}" type="parTrans" cxnId="{EF8E7A98-9493-4E4A-93AA-F770A1CC2E34}">
      <dgm:prSet/>
      <dgm:spPr/>
      <dgm:t>
        <a:bodyPr/>
        <a:lstStyle/>
        <a:p>
          <a:endParaRPr lang="fr-FR"/>
        </a:p>
      </dgm:t>
    </dgm:pt>
    <dgm:pt modelId="{75A9260D-B9F8-4113-8CB6-8D7EB8887574}" type="sibTrans" cxnId="{EF8E7A98-9493-4E4A-93AA-F770A1CC2E34}">
      <dgm:prSet/>
      <dgm:spPr/>
      <dgm:t>
        <a:bodyPr/>
        <a:lstStyle/>
        <a:p>
          <a:endParaRPr lang="fr-FR"/>
        </a:p>
      </dgm:t>
    </dgm:pt>
    <dgm:pt modelId="{EC7E703A-36E2-4F3A-8937-975E27788007}" type="pres">
      <dgm:prSet presAssocID="{A691D123-E9A0-4F13-BBEF-9FC0A30A1E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022950E-78E8-4F2E-A5E3-9E6C6C8852A2}" type="pres">
      <dgm:prSet presAssocID="{16388765-740A-430C-BE2B-D9A0972788C9}" presName="vertFlow" presStyleCnt="0"/>
      <dgm:spPr/>
    </dgm:pt>
    <dgm:pt modelId="{0BB6ABEE-1C82-44D5-BF90-8871A37C218A}" type="pres">
      <dgm:prSet presAssocID="{16388765-740A-430C-BE2B-D9A0972788C9}" presName="header" presStyleLbl="node1" presStyleIdx="0" presStyleCnt="2"/>
      <dgm:spPr/>
      <dgm:t>
        <a:bodyPr/>
        <a:lstStyle/>
        <a:p>
          <a:endParaRPr lang="fr-FR"/>
        </a:p>
      </dgm:t>
    </dgm:pt>
    <dgm:pt modelId="{A0B7380E-085C-47EB-8028-5EA0320A64BA}" type="pres">
      <dgm:prSet presAssocID="{C3910D4B-DF82-4F94-924A-93C3EA391D5A}" presName="parTrans" presStyleLbl="sibTrans2D1" presStyleIdx="0" presStyleCnt="4"/>
      <dgm:spPr/>
      <dgm:t>
        <a:bodyPr/>
        <a:lstStyle/>
        <a:p>
          <a:endParaRPr lang="fr-FR"/>
        </a:p>
      </dgm:t>
    </dgm:pt>
    <dgm:pt modelId="{7825D8B2-2D30-4711-9418-3B2B4031FDFA}" type="pres">
      <dgm:prSet presAssocID="{D6DA5FBC-CFA0-4EAE-A22C-FF7027D89150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2F1256-7368-4713-8A63-B1002B122DCC}" type="pres">
      <dgm:prSet presAssocID="{B0460CCC-D695-4185-A863-BA9923C83250}" presName="sibTrans" presStyleLbl="sibTrans2D1" presStyleIdx="1" presStyleCnt="4"/>
      <dgm:spPr/>
      <dgm:t>
        <a:bodyPr/>
        <a:lstStyle/>
        <a:p>
          <a:endParaRPr lang="fr-FR"/>
        </a:p>
      </dgm:t>
    </dgm:pt>
    <dgm:pt modelId="{5C1CC76D-7943-4D8E-A097-B435059C10F7}" type="pres">
      <dgm:prSet presAssocID="{0A18B46F-6347-4AA8-AE6F-9C112AA3672E}" presName="child" presStyleLbl="alignAccFollowNode1" presStyleIdx="1" presStyleCnt="4" custScaleX="10393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7103CD-459B-46B0-8602-7812EFE95100}" type="pres">
      <dgm:prSet presAssocID="{16388765-740A-430C-BE2B-D9A0972788C9}" presName="hSp" presStyleCnt="0"/>
      <dgm:spPr/>
    </dgm:pt>
    <dgm:pt modelId="{2540FEB0-E192-4B0F-BA7C-B068B3534929}" type="pres">
      <dgm:prSet presAssocID="{DA949B31-2E19-47FA-AAA9-156906FA6F50}" presName="vertFlow" presStyleCnt="0"/>
      <dgm:spPr/>
    </dgm:pt>
    <dgm:pt modelId="{4B6FAA46-1F16-4DCD-B373-0268233BE398}" type="pres">
      <dgm:prSet presAssocID="{DA949B31-2E19-47FA-AAA9-156906FA6F50}" presName="header" presStyleLbl="node1" presStyleIdx="1" presStyleCnt="2"/>
      <dgm:spPr/>
      <dgm:t>
        <a:bodyPr/>
        <a:lstStyle/>
        <a:p>
          <a:endParaRPr lang="fr-FR"/>
        </a:p>
      </dgm:t>
    </dgm:pt>
    <dgm:pt modelId="{F073C233-8BDC-4BAB-B217-43B4D764AE2C}" type="pres">
      <dgm:prSet presAssocID="{90DDFD86-E2FA-47C8-9E11-7E79A40C521A}" presName="parTrans" presStyleLbl="sibTrans2D1" presStyleIdx="2" presStyleCnt="4"/>
      <dgm:spPr/>
      <dgm:t>
        <a:bodyPr/>
        <a:lstStyle/>
        <a:p>
          <a:endParaRPr lang="fr-FR"/>
        </a:p>
      </dgm:t>
    </dgm:pt>
    <dgm:pt modelId="{6BA97247-6599-42B7-B4BC-5A5C3F2448D8}" type="pres">
      <dgm:prSet presAssocID="{3C45C328-B9BD-40B6-8597-695571CA8710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F48369-AB08-45E2-B459-ECC7C94FFABB}" type="pres">
      <dgm:prSet presAssocID="{69999EBF-796F-48A0-BECE-615ED1B89CA2}" presName="sibTrans" presStyleLbl="sibTrans2D1" presStyleIdx="3" presStyleCnt="4"/>
      <dgm:spPr/>
      <dgm:t>
        <a:bodyPr/>
        <a:lstStyle/>
        <a:p>
          <a:endParaRPr lang="fr-FR"/>
        </a:p>
      </dgm:t>
    </dgm:pt>
    <dgm:pt modelId="{E6C7EE72-D9E0-4A70-8DC9-CB479AEA330D}" type="pres">
      <dgm:prSet presAssocID="{888B8C03-E5EE-4331-9001-4559F811E2EE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0A5DB1C-DAD0-446C-A81B-C185A801B2A2}" type="presOf" srcId="{B0460CCC-D695-4185-A863-BA9923C83250}" destId="{372F1256-7368-4713-8A63-B1002B122DCC}" srcOrd="0" destOrd="0" presId="urn:microsoft.com/office/officeart/2005/8/layout/lProcess1"/>
    <dgm:cxn modelId="{F9E3948C-1A71-4182-B79E-439A06AF370A}" srcId="{16388765-740A-430C-BE2B-D9A0972788C9}" destId="{D6DA5FBC-CFA0-4EAE-A22C-FF7027D89150}" srcOrd="0" destOrd="0" parTransId="{C3910D4B-DF82-4F94-924A-93C3EA391D5A}" sibTransId="{B0460CCC-D695-4185-A863-BA9923C83250}"/>
    <dgm:cxn modelId="{9BFC0550-5A77-4026-993C-5BB6011B9B54}" type="presOf" srcId="{A691D123-E9A0-4F13-BBEF-9FC0A30A1EAD}" destId="{EC7E703A-36E2-4F3A-8937-975E27788007}" srcOrd="0" destOrd="0" presId="urn:microsoft.com/office/officeart/2005/8/layout/lProcess1"/>
    <dgm:cxn modelId="{B7B0B43C-7B07-40DD-B9DA-A93007D575C7}" type="presOf" srcId="{3C45C328-B9BD-40B6-8597-695571CA8710}" destId="{6BA97247-6599-42B7-B4BC-5A5C3F2448D8}" srcOrd="0" destOrd="0" presId="urn:microsoft.com/office/officeart/2005/8/layout/lProcess1"/>
    <dgm:cxn modelId="{6182E6AE-A728-426A-A98E-379F01C979F3}" type="presOf" srcId="{D6DA5FBC-CFA0-4EAE-A22C-FF7027D89150}" destId="{7825D8B2-2D30-4711-9418-3B2B4031FDFA}" srcOrd="0" destOrd="0" presId="urn:microsoft.com/office/officeart/2005/8/layout/lProcess1"/>
    <dgm:cxn modelId="{6257DF00-78F7-4F12-8F63-976673D6B8A2}" srcId="{A691D123-E9A0-4F13-BBEF-9FC0A30A1EAD}" destId="{DA949B31-2E19-47FA-AAA9-156906FA6F50}" srcOrd="1" destOrd="0" parTransId="{A61EFB9C-F940-411E-87E0-E9A6D1A6C689}" sibTransId="{B3F5BCE5-59A1-4FB4-BE2B-8770438680CD}"/>
    <dgm:cxn modelId="{BDF36118-D5FC-48B9-9A24-1FC511DED80D}" type="presOf" srcId="{DA949B31-2E19-47FA-AAA9-156906FA6F50}" destId="{4B6FAA46-1F16-4DCD-B373-0268233BE398}" srcOrd="0" destOrd="0" presId="urn:microsoft.com/office/officeart/2005/8/layout/lProcess1"/>
    <dgm:cxn modelId="{DF9C81EF-D13D-4F60-B1D5-E385184EC048}" type="presOf" srcId="{C3910D4B-DF82-4F94-924A-93C3EA391D5A}" destId="{A0B7380E-085C-47EB-8028-5EA0320A64BA}" srcOrd="0" destOrd="0" presId="urn:microsoft.com/office/officeart/2005/8/layout/lProcess1"/>
    <dgm:cxn modelId="{EF8E7A98-9493-4E4A-93AA-F770A1CC2E34}" srcId="{DA949B31-2E19-47FA-AAA9-156906FA6F50}" destId="{888B8C03-E5EE-4331-9001-4559F811E2EE}" srcOrd="1" destOrd="0" parTransId="{8BC2B415-F7E4-4C4D-929D-8971D8270B9C}" sibTransId="{75A9260D-B9F8-4113-8CB6-8D7EB8887574}"/>
    <dgm:cxn modelId="{BB06A314-CEC5-4BAE-B952-40EF3F5B2126}" type="presOf" srcId="{0A18B46F-6347-4AA8-AE6F-9C112AA3672E}" destId="{5C1CC76D-7943-4D8E-A097-B435059C10F7}" srcOrd="0" destOrd="0" presId="urn:microsoft.com/office/officeart/2005/8/layout/lProcess1"/>
    <dgm:cxn modelId="{B5D8FF09-60AC-41D6-82B9-C804D717E246}" type="presOf" srcId="{16388765-740A-430C-BE2B-D9A0972788C9}" destId="{0BB6ABEE-1C82-44D5-BF90-8871A37C218A}" srcOrd="0" destOrd="0" presId="urn:microsoft.com/office/officeart/2005/8/layout/lProcess1"/>
    <dgm:cxn modelId="{A634C14E-A54F-480E-B984-90592EF06F9F}" type="presOf" srcId="{90DDFD86-E2FA-47C8-9E11-7E79A40C521A}" destId="{F073C233-8BDC-4BAB-B217-43B4D764AE2C}" srcOrd="0" destOrd="0" presId="urn:microsoft.com/office/officeart/2005/8/layout/lProcess1"/>
    <dgm:cxn modelId="{3117FAEC-8C62-46E2-AB6F-A09A16373393}" type="presOf" srcId="{69999EBF-796F-48A0-BECE-615ED1B89CA2}" destId="{35F48369-AB08-45E2-B459-ECC7C94FFABB}" srcOrd="0" destOrd="0" presId="urn:microsoft.com/office/officeart/2005/8/layout/lProcess1"/>
    <dgm:cxn modelId="{D8F02617-D512-4D80-9F2B-497448FF4D9C}" srcId="{DA949B31-2E19-47FA-AAA9-156906FA6F50}" destId="{3C45C328-B9BD-40B6-8597-695571CA8710}" srcOrd="0" destOrd="0" parTransId="{90DDFD86-E2FA-47C8-9E11-7E79A40C521A}" sibTransId="{69999EBF-796F-48A0-BECE-615ED1B89CA2}"/>
    <dgm:cxn modelId="{2246A237-8207-4986-A75F-B68458D596D2}" srcId="{16388765-740A-430C-BE2B-D9A0972788C9}" destId="{0A18B46F-6347-4AA8-AE6F-9C112AA3672E}" srcOrd="1" destOrd="0" parTransId="{FF291F71-60E1-49C2-9040-CB7F4861F7E3}" sibTransId="{B9FB8A5A-B75C-4355-B2D2-CE6EE0C34487}"/>
    <dgm:cxn modelId="{18BC4430-88FE-4B7A-ACB4-06DEECE1C79D}" type="presOf" srcId="{888B8C03-E5EE-4331-9001-4559F811E2EE}" destId="{E6C7EE72-D9E0-4A70-8DC9-CB479AEA330D}" srcOrd="0" destOrd="0" presId="urn:microsoft.com/office/officeart/2005/8/layout/lProcess1"/>
    <dgm:cxn modelId="{F6615AA8-2C2B-460D-AF90-9F0C4C540FC6}" srcId="{A691D123-E9A0-4F13-BBEF-9FC0A30A1EAD}" destId="{16388765-740A-430C-BE2B-D9A0972788C9}" srcOrd="0" destOrd="0" parTransId="{CCEF567B-7025-4C36-87C4-4663FD1C7BD3}" sibTransId="{7866B0F1-674A-4D20-A74E-35545CD04ED4}"/>
    <dgm:cxn modelId="{FFC028D9-4DA7-4CF2-B439-DB67487ECF26}" type="presParOf" srcId="{EC7E703A-36E2-4F3A-8937-975E27788007}" destId="{F022950E-78E8-4F2E-A5E3-9E6C6C8852A2}" srcOrd="0" destOrd="0" presId="urn:microsoft.com/office/officeart/2005/8/layout/lProcess1"/>
    <dgm:cxn modelId="{EFF78249-B169-4B8B-BF07-D28206EB1388}" type="presParOf" srcId="{F022950E-78E8-4F2E-A5E3-9E6C6C8852A2}" destId="{0BB6ABEE-1C82-44D5-BF90-8871A37C218A}" srcOrd="0" destOrd="0" presId="urn:microsoft.com/office/officeart/2005/8/layout/lProcess1"/>
    <dgm:cxn modelId="{EB6679C9-3C9B-4434-87AD-1D9B959DDDBC}" type="presParOf" srcId="{F022950E-78E8-4F2E-A5E3-9E6C6C8852A2}" destId="{A0B7380E-085C-47EB-8028-5EA0320A64BA}" srcOrd="1" destOrd="0" presId="urn:microsoft.com/office/officeart/2005/8/layout/lProcess1"/>
    <dgm:cxn modelId="{642B40F2-A915-42AA-BC9D-87CEF8A3D3C9}" type="presParOf" srcId="{F022950E-78E8-4F2E-A5E3-9E6C6C8852A2}" destId="{7825D8B2-2D30-4711-9418-3B2B4031FDFA}" srcOrd="2" destOrd="0" presId="urn:microsoft.com/office/officeart/2005/8/layout/lProcess1"/>
    <dgm:cxn modelId="{75E3F57D-0744-41FE-A082-EB372704E737}" type="presParOf" srcId="{F022950E-78E8-4F2E-A5E3-9E6C6C8852A2}" destId="{372F1256-7368-4713-8A63-B1002B122DCC}" srcOrd="3" destOrd="0" presId="urn:microsoft.com/office/officeart/2005/8/layout/lProcess1"/>
    <dgm:cxn modelId="{99D139BD-8194-4ADF-AA6C-F1CDD09E0D66}" type="presParOf" srcId="{F022950E-78E8-4F2E-A5E3-9E6C6C8852A2}" destId="{5C1CC76D-7943-4D8E-A097-B435059C10F7}" srcOrd="4" destOrd="0" presId="urn:microsoft.com/office/officeart/2005/8/layout/lProcess1"/>
    <dgm:cxn modelId="{11C2C370-2CF9-48FE-8F67-9DD7195066DB}" type="presParOf" srcId="{EC7E703A-36E2-4F3A-8937-975E27788007}" destId="{3C7103CD-459B-46B0-8602-7812EFE95100}" srcOrd="1" destOrd="0" presId="urn:microsoft.com/office/officeart/2005/8/layout/lProcess1"/>
    <dgm:cxn modelId="{C15B8AA7-B204-4241-8FC5-CBE3DF7432C4}" type="presParOf" srcId="{EC7E703A-36E2-4F3A-8937-975E27788007}" destId="{2540FEB0-E192-4B0F-BA7C-B068B3534929}" srcOrd="2" destOrd="0" presId="urn:microsoft.com/office/officeart/2005/8/layout/lProcess1"/>
    <dgm:cxn modelId="{EF80ACE3-DA80-46A4-8169-CEF4AA8D4082}" type="presParOf" srcId="{2540FEB0-E192-4B0F-BA7C-B068B3534929}" destId="{4B6FAA46-1F16-4DCD-B373-0268233BE398}" srcOrd="0" destOrd="0" presId="urn:microsoft.com/office/officeart/2005/8/layout/lProcess1"/>
    <dgm:cxn modelId="{C708106B-2D2A-4879-909F-9CE7865EB367}" type="presParOf" srcId="{2540FEB0-E192-4B0F-BA7C-B068B3534929}" destId="{F073C233-8BDC-4BAB-B217-43B4D764AE2C}" srcOrd="1" destOrd="0" presId="urn:microsoft.com/office/officeart/2005/8/layout/lProcess1"/>
    <dgm:cxn modelId="{39183260-E63E-4D9F-8E7F-11EED915A718}" type="presParOf" srcId="{2540FEB0-E192-4B0F-BA7C-B068B3534929}" destId="{6BA97247-6599-42B7-B4BC-5A5C3F2448D8}" srcOrd="2" destOrd="0" presId="urn:microsoft.com/office/officeart/2005/8/layout/lProcess1"/>
    <dgm:cxn modelId="{DC4A1CA3-A27A-4F3E-812E-5AF20A012CDA}" type="presParOf" srcId="{2540FEB0-E192-4B0F-BA7C-B068B3534929}" destId="{35F48369-AB08-45E2-B459-ECC7C94FFABB}" srcOrd="3" destOrd="0" presId="urn:microsoft.com/office/officeart/2005/8/layout/lProcess1"/>
    <dgm:cxn modelId="{A32947DD-6E4A-418C-BFC0-8F32A982E5C8}" type="presParOf" srcId="{2540FEB0-E192-4B0F-BA7C-B068B3534929}" destId="{E6C7EE72-D9E0-4A70-8DC9-CB479AEA330D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4E43D5-AE01-48F0-B591-808426354D9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E696696-8578-4FF4-81B2-EAD699725F3A}">
      <dgm:prSet phldrT="[Texte]"/>
      <dgm:spPr/>
      <dgm:t>
        <a:bodyPr/>
        <a:lstStyle/>
        <a:p>
          <a:r>
            <a:rPr lang="fr-FR" dirty="0"/>
            <a:t>Les bulletins scolaires et les notes du baccalauréat</a:t>
          </a:r>
        </a:p>
      </dgm:t>
    </dgm:pt>
    <dgm:pt modelId="{52C48292-CF26-47D5-89BC-38D11A112F33}" type="parTrans" cxnId="{4AE3D50E-E8F1-4EC7-B883-28142E892080}">
      <dgm:prSet/>
      <dgm:spPr/>
      <dgm:t>
        <a:bodyPr/>
        <a:lstStyle/>
        <a:p>
          <a:endParaRPr lang="fr-FR"/>
        </a:p>
      </dgm:t>
    </dgm:pt>
    <dgm:pt modelId="{9FD7DE3D-CB56-49B6-A066-A9B0C6F49614}" type="sibTrans" cxnId="{4AE3D50E-E8F1-4EC7-B883-28142E892080}">
      <dgm:prSet/>
      <dgm:spPr/>
      <dgm:t>
        <a:bodyPr/>
        <a:lstStyle/>
        <a:p>
          <a:endParaRPr lang="fr-FR"/>
        </a:p>
      </dgm:t>
    </dgm:pt>
    <dgm:pt modelId="{7132B2A1-BF80-4E0D-ACE3-3F3BB82C988E}">
      <dgm:prSet phldrT="[Texte]"/>
      <dgm:spPr/>
      <dgm:t>
        <a:bodyPr/>
        <a:lstStyle/>
        <a:p>
          <a:r>
            <a:rPr lang="fr-FR" dirty="0"/>
            <a:t>Le projet de formation motivé</a:t>
          </a:r>
        </a:p>
      </dgm:t>
    </dgm:pt>
    <dgm:pt modelId="{8DC59906-8A3F-4A9C-9939-FD7F7F27FCE1}" type="parTrans" cxnId="{F2CD75AB-CB2E-46F2-8B0E-36FBADA039F1}">
      <dgm:prSet/>
      <dgm:spPr/>
      <dgm:t>
        <a:bodyPr/>
        <a:lstStyle/>
        <a:p>
          <a:endParaRPr lang="fr-FR"/>
        </a:p>
      </dgm:t>
    </dgm:pt>
    <dgm:pt modelId="{20CE91DE-0856-4856-9F84-B224D0BFDC29}" type="sibTrans" cxnId="{F2CD75AB-CB2E-46F2-8B0E-36FBADA039F1}">
      <dgm:prSet/>
      <dgm:spPr/>
      <dgm:t>
        <a:bodyPr/>
        <a:lstStyle/>
        <a:p>
          <a:endParaRPr lang="fr-FR"/>
        </a:p>
      </dgm:t>
    </dgm:pt>
    <dgm:pt modelId="{04E28520-59BB-4098-854B-08EAAFBE56CF}">
      <dgm:prSet phldrT="[Texte]"/>
      <dgm:spPr/>
      <dgm:t>
        <a:bodyPr/>
        <a:lstStyle/>
        <a:p>
          <a:r>
            <a:rPr lang="fr-FR" dirty="0"/>
            <a:t>La fiche Avenir</a:t>
          </a:r>
        </a:p>
      </dgm:t>
    </dgm:pt>
    <dgm:pt modelId="{0058EA41-D63C-455A-941D-8D96F8BB20FF}" type="parTrans" cxnId="{E2F15FD8-42D4-4EFB-BDDF-AF37F1BEC56E}">
      <dgm:prSet/>
      <dgm:spPr/>
      <dgm:t>
        <a:bodyPr/>
        <a:lstStyle/>
        <a:p>
          <a:endParaRPr lang="fr-FR"/>
        </a:p>
      </dgm:t>
    </dgm:pt>
    <dgm:pt modelId="{5E5C4AF4-D579-419B-982E-F9AD122D4A16}" type="sibTrans" cxnId="{E2F15FD8-42D4-4EFB-BDDF-AF37F1BEC56E}">
      <dgm:prSet/>
      <dgm:spPr/>
      <dgm:t>
        <a:bodyPr/>
        <a:lstStyle/>
        <a:p>
          <a:endParaRPr lang="fr-FR"/>
        </a:p>
      </dgm:t>
    </dgm:pt>
    <dgm:pt modelId="{F4B6B441-7B14-4CB9-8BC9-12E256F3CAFC}">
      <dgm:prSet/>
      <dgm:spPr/>
      <dgm:t>
        <a:bodyPr/>
        <a:lstStyle/>
        <a:p>
          <a:r>
            <a:rPr lang="fr-FR" dirty="0"/>
            <a:t>Les informations renseignées dans la rubrique Activités et centres d’intérêt</a:t>
          </a:r>
        </a:p>
      </dgm:t>
    </dgm:pt>
    <dgm:pt modelId="{4CCC5369-C3A5-43E1-B0A6-908DC65975E3}" type="parTrans" cxnId="{0D696A70-FD7D-4FF2-957F-AA741B1ABBAC}">
      <dgm:prSet/>
      <dgm:spPr/>
      <dgm:t>
        <a:bodyPr/>
        <a:lstStyle/>
        <a:p>
          <a:endParaRPr lang="fr-FR"/>
        </a:p>
      </dgm:t>
    </dgm:pt>
    <dgm:pt modelId="{30C910DA-8BCA-451E-8DC2-F11E67DEC4FD}" type="sibTrans" cxnId="{0D696A70-FD7D-4FF2-957F-AA741B1ABBAC}">
      <dgm:prSet/>
      <dgm:spPr/>
      <dgm:t>
        <a:bodyPr/>
        <a:lstStyle/>
        <a:p>
          <a:endParaRPr lang="fr-FR"/>
        </a:p>
      </dgm:t>
    </dgm:pt>
    <dgm:pt modelId="{27DAD967-8B5B-44FA-A982-050038647252}">
      <dgm:prSet/>
      <dgm:spPr/>
      <dgm:t>
        <a:bodyPr/>
        <a:lstStyle/>
        <a:p>
          <a:r>
            <a:rPr lang="fr-FR" dirty="0"/>
            <a:t>Nouveauté : un questionnaire IFSI</a:t>
          </a:r>
        </a:p>
      </dgm:t>
    </dgm:pt>
    <dgm:pt modelId="{AD79BE19-EC96-44AC-BC56-5BCBAF99DE03}" type="parTrans" cxnId="{131480F5-35FB-4C0A-99D1-4971FFD63BC1}">
      <dgm:prSet/>
      <dgm:spPr/>
      <dgm:t>
        <a:bodyPr/>
        <a:lstStyle/>
        <a:p>
          <a:endParaRPr lang="fr-FR"/>
        </a:p>
      </dgm:t>
    </dgm:pt>
    <dgm:pt modelId="{3FA47E0B-4E93-4D0D-9594-8385875C661D}" type="sibTrans" cxnId="{131480F5-35FB-4C0A-99D1-4971FFD63BC1}">
      <dgm:prSet/>
      <dgm:spPr/>
      <dgm:t>
        <a:bodyPr/>
        <a:lstStyle/>
        <a:p>
          <a:endParaRPr lang="fr-FR"/>
        </a:p>
      </dgm:t>
    </dgm:pt>
    <dgm:pt modelId="{081B2C87-A875-4841-A427-59FA5AE3F65C}" type="pres">
      <dgm:prSet presAssocID="{D64E43D5-AE01-48F0-B591-808426354D9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ABA030C9-1DE8-4E3A-AD9F-65888E849494}" type="pres">
      <dgm:prSet presAssocID="{D64E43D5-AE01-48F0-B591-808426354D97}" presName="Name1" presStyleCnt="0"/>
      <dgm:spPr/>
    </dgm:pt>
    <dgm:pt modelId="{2547C3E0-0BD6-4918-B996-6899E1E94A97}" type="pres">
      <dgm:prSet presAssocID="{D64E43D5-AE01-48F0-B591-808426354D97}" presName="cycle" presStyleCnt="0"/>
      <dgm:spPr/>
    </dgm:pt>
    <dgm:pt modelId="{E16E1260-127E-4B61-BF45-2DC7098AE435}" type="pres">
      <dgm:prSet presAssocID="{D64E43D5-AE01-48F0-B591-808426354D97}" presName="srcNode" presStyleLbl="node1" presStyleIdx="0" presStyleCnt="5"/>
      <dgm:spPr/>
    </dgm:pt>
    <dgm:pt modelId="{1C34B0DB-2CF5-4AC2-9E3C-2DEE77DDD3ED}" type="pres">
      <dgm:prSet presAssocID="{D64E43D5-AE01-48F0-B591-808426354D97}" presName="conn" presStyleLbl="parChTrans1D2" presStyleIdx="0" presStyleCnt="1"/>
      <dgm:spPr/>
      <dgm:t>
        <a:bodyPr/>
        <a:lstStyle/>
        <a:p>
          <a:endParaRPr lang="fr-FR"/>
        </a:p>
      </dgm:t>
    </dgm:pt>
    <dgm:pt modelId="{0F574DF2-F6DC-4243-B7A8-A439A1EABE56}" type="pres">
      <dgm:prSet presAssocID="{D64E43D5-AE01-48F0-B591-808426354D97}" presName="extraNode" presStyleLbl="node1" presStyleIdx="0" presStyleCnt="5"/>
      <dgm:spPr/>
    </dgm:pt>
    <dgm:pt modelId="{23C9977F-1EFE-449B-BAE3-78E723CC32C1}" type="pres">
      <dgm:prSet presAssocID="{D64E43D5-AE01-48F0-B591-808426354D97}" presName="dstNode" presStyleLbl="node1" presStyleIdx="0" presStyleCnt="5"/>
      <dgm:spPr/>
    </dgm:pt>
    <dgm:pt modelId="{978F39AF-DF23-40A7-8EBB-5807595DAD46}" type="pres">
      <dgm:prSet presAssocID="{7E696696-8578-4FF4-81B2-EAD699725F3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F2183C-9CF3-47A5-A6F6-60FB418A6893}" type="pres">
      <dgm:prSet presAssocID="{7E696696-8578-4FF4-81B2-EAD699725F3A}" presName="accent_1" presStyleCnt="0"/>
      <dgm:spPr/>
    </dgm:pt>
    <dgm:pt modelId="{6D235ABB-335A-44D8-89E1-4B899C5A39FE}" type="pres">
      <dgm:prSet presAssocID="{7E696696-8578-4FF4-81B2-EAD699725F3A}" presName="accentRepeatNode" presStyleLbl="solidFgAcc1" presStyleIdx="0" presStyleCnt="5"/>
      <dgm:spPr/>
    </dgm:pt>
    <dgm:pt modelId="{9D2DAD87-189D-40C9-BA0C-773134E1ABEF}" type="pres">
      <dgm:prSet presAssocID="{7132B2A1-BF80-4E0D-ACE3-3F3BB82C988E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B04439-6285-4791-8223-CCD0DE6DD071}" type="pres">
      <dgm:prSet presAssocID="{7132B2A1-BF80-4E0D-ACE3-3F3BB82C988E}" presName="accent_2" presStyleCnt="0"/>
      <dgm:spPr/>
    </dgm:pt>
    <dgm:pt modelId="{B9B0E6DA-4F40-4F42-B112-0EE974368C36}" type="pres">
      <dgm:prSet presAssocID="{7132B2A1-BF80-4E0D-ACE3-3F3BB82C988E}" presName="accentRepeatNode" presStyleLbl="solidFgAcc1" presStyleIdx="1" presStyleCnt="5"/>
      <dgm:spPr/>
    </dgm:pt>
    <dgm:pt modelId="{0A806E02-A7DF-4FAB-9CC0-02C6AA4AC05E}" type="pres">
      <dgm:prSet presAssocID="{04E28520-59BB-4098-854B-08EAAFBE56C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444F75-2DE9-41C3-9291-55F7A6603DE0}" type="pres">
      <dgm:prSet presAssocID="{04E28520-59BB-4098-854B-08EAAFBE56CF}" presName="accent_3" presStyleCnt="0"/>
      <dgm:spPr/>
    </dgm:pt>
    <dgm:pt modelId="{37A434C0-EE29-4C5F-BF59-2A1EA6942E5E}" type="pres">
      <dgm:prSet presAssocID="{04E28520-59BB-4098-854B-08EAAFBE56CF}" presName="accentRepeatNode" presStyleLbl="solidFgAcc1" presStyleIdx="2" presStyleCnt="5"/>
      <dgm:spPr/>
    </dgm:pt>
    <dgm:pt modelId="{34D93190-42F0-4CFF-BE3E-EA294BC2294E}" type="pres">
      <dgm:prSet presAssocID="{F4B6B441-7B14-4CB9-8BC9-12E256F3CAF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420E1C-290B-41DF-88EE-124EB94855D8}" type="pres">
      <dgm:prSet presAssocID="{F4B6B441-7B14-4CB9-8BC9-12E256F3CAFC}" presName="accent_4" presStyleCnt="0"/>
      <dgm:spPr/>
    </dgm:pt>
    <dgm:pt modelId="{E06547E0-74D7-4BBF-8C93-EA4F82D4EC67}" type="pres">
      <dgm:prSet presAssocID="{F4B6B441-7B14-4CB9-8BC9-12E256F3CAFC}" presName="accentRepeatNode" presStyleLbl="solidFgAcc1" presStyleIdx="3" presStyleCnt="5"/>
      <dgm:spPr/>
    </dgm:pt>
    <dgm:pt modelId="{4765C8CC-1CD2-43E7-8EB1-7779C02801A4}" type="pres">
      <dgm:prSet presAssocID="{27DAD967-8B5B-44FA-A982-05003864725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B7379F-0F83-4963-B17F-FD4A25E72077}" type="pres">
      <dgm:prSet presAssocID="{27DAD967-8B5B-44FA-A982-050038647252}" presName="accent_5" presStyleCnt="0"/>
      <dgm:spPr/>
    </dgm:pt>
    <dgm:pt modelId="{ECAC4F2E-77B8-4792-B419-D03ED3999485}" type="pres">
      <dgm:prSet presAssocID="{27DAD967-8B5B-44FA-A982-050038647252}" presName="accentRepeatNode" presStyleLbl="solidFgAcc1" presStyleIdx="4" presStyleCnt="5"/>
      <dgm:spPr/>
    </dgm:pt>
  </dgm:ptLst>
  <dgm:cxnLst>
    <dgm:cxn modelId="{1B66E4B2-6DDC-4FD9-8CAC-B6988A41A5FE}" type="presOf" srcId="{9FD7DE3D-CB56-49B6-A066-A9B0C6F49614}" destId="{1C34B0DB-2CF5-4AC2-9E3C-2DEE77DDD3ED}" srcOrd="0" destOrd="0" presId="urn:microsoft.com/office/officeart/2008/layout/VerticalCurvedList"/>
    <dgm:cxn modelId="{0D696A70-FD7D-4FF2-957F-AA741B1ABBAC}" srcId="{D64E43D5-AE01-48F0-B591-808426354D97}" destId="{F4B6B441-7B14-4CB9-8BC9-12E256F3CAFC}" srcOrd="3" destOrd="0" parTransId="{4CCC5369-C3A5-43E1-B0A6-908DC65975E3}" sibTransId="{30C910DA-8BCA-451E-8DC2-F11E67DEC4FD}"/>
    <dgm:cxn modelId="{131480F5-35FB-4C0A-99D1-4971FFD63BC1}" srcId="{D64E43D5-AE01-48F0-B591-808426354D97}" destId="{27DAD967-8B5B-44FA-A982-050038647252}" srcOrd="4" destOrd="0" parTransId="{AD79BE19-EC96-44AC-BC56-5BCBAF99DE03}" sibTransId="{3FA47E0B-4E93-4D0D-9594-8385875C661D}"/>
    <dgm:cxn modelId="{AC0A9C49-AFCC-49D5-A1C4-B02475F23F72}" type="presOf" srcId="{7132B2A1-BF80-4E0D-ACE3-3F3BB82C988E}" destId="{9D2DAD87-189D-40C9-BA0C-773134E1ABEF}" srcOrd="0" destOrd="0" presId="urn:microsoft.com/office/officeart/2008/layout/VerticalCurvedList"/>
    <dgm:cxn modelId="{1105D836-B011-4E72-A5EC-2AB18870D1C3}" type="presOf" srcId="{D64E43D5-AE01-48F0-B591-808426354D97}" destId="{081B2C87-A875-4841-A427-59FA5AE3F65C}" srcOrd="0" destOrd="0" presId="urn:microsoft.com/office/officeart/2008/layout/VerticalCurvedList"/>
    <dgm:cxn modelId="{08562678-6839-47BE-9046-0B2FB5CCD626}" type="presOf" srcId="{F4B6B441-7B14-4CB9-8BC9-12E256F3CAFC}" destId="{34D93190-42F0-4CFF-BE3E-EA294BC2294E}" srcOrd="0" destOrd="0" presId="urn:microsoft.com/office/officeart/2008/layout/VerticalCurvedList"/>
    <dgm:cxn modelId="{F2CD75AB-CB2E-46F2-8B0E-36FBADA039F1}" srcId="{D64E43D5-AE01-48F0-B591-808426354D97}" destId="{7132B2A1-BF80-4E0D-ACE3-3F3BB82C988E}" srcOrd="1" destOrd="0" parTransId="{8DC59906-8A3F-4A9C-9939-FD7F7F27FCE1}" sibTransId="{20CE91DE-0856-4856-9F84-B224D0BFDC29}"/>
    <dgm:cxn modelId="{B4611C3A-8ADB-436A-80B8-E1AEDAFB162D}" type="presOf" srcId="{7E696696-8578-4FF4-81B2-EAD699725F3A}" destId="{978F39AF-DF23-40A7-8EBB-5807595DAD46}" srcOrd="0" destOrd="0" presId="urn:microsoft.com/office/officeart/2008/layout/VerticalCurvedList"/>
    <dgm:cxn modelId="{4AE3D50E-E8F1-4EC7-B883-28142E892080}" srcId="{D64E43D5-AE01-48F0-B591-808426354D97}" destId="{7E696696-8578-4FF4-81B2-EAD699725F3A}" srcOrd="0" destOrd="0" parTransId="{52C48292-CF26-47D5-89BC-38D11A112F33}" sibTransId="{9FD7DE3D-CB56-49B6-A066-A9B0C6F49614}"/>
    <dgm:cxn modelId="{9783DAD1-0FC1-4ACB-AE9E-07F1A63AEDA3}" type="presOf" srcId="{04E28520-59BB-4098-854B-08EAAFBE56CF}" destId="{0A806E02-A7DF-4FAB-9CC0-02C6AA4AC05E}" srcOrd="0" destOrd="0" presId="urn:microsoft.com/office/officeart/2008/layout/VerticalCurvedList"/>
    <dgm:cxn modelId="{5B903326-24A5-412F-A58E-8E215A9EF416}" type="presOf" srcId="{27DAD967-8B5B-44FA-A982-050038647252}" destId="{4765C8CC-1CD2-43E7-8EB1-7779C02801A4}" srcOrd="0" destOrd="0" presId="urn:microsoft.com/office/officeart/2008/layout/VerticalCurvedList"/>
    <dgm:cxn modelId="{E2F15FD8-42D4-4EFB-BDDF-AF37F1BEC56E}" srcId="{D64E43D5-AE01-48F0-B591-808426354D97}" destId="{04E28520-59BB-4098-854B-08EAAFBE56CF}" srcOrd="2" destOrd="0" parTransId="{0058EA41-D63C-455A-941D-8D96F8BB20FF}" sibTransId="{5E5C4AF4-D579-419B-982E-F9AD122D4A16}"/>
    <dgm:cxn modelId="{ECC32B17-94AD-4D80-95F7-9897C7864884}" type="presParOf" srcId="{081B2C87-A875-4841-A427-59FA5AE3F65C}" destId="{ABA030C9-1DE8-4E3A-AD9F-65888E849494}" srcOrd="0" destOrd="0" presId="urn:microsoft.com/office/officeart/2008/layout/VerticalCurvedList"/>
    <dgm:cxn modelId="{642795B9-9B1D-4676-9B5B-25B9840EEB96}" type="presParOf" srcId="{ABA030C9-1DE8-4E3A-AD9F-65888E849494}" destId="{2547C3E0-0BD6-4918-B996-6899E1E94A97}" srcOrd="0" destOrd="0" presId="urn:microsoft.com/office/officeart/2008/layout/VerticalCurvedList"/>
    <dgm:cxn modelId="{8C4D75FD-29F0-4D45-8A84-71EF5F028C42}" type="presParOf" srcId="{2547C3E0-0BD6-4918-B996-6899E1E94A97}" destId="{E16E1260-127E-4B61-BF45-2DC7098AE435}" srcOrd="0" destOrd="0" presId="urn:microsoft.com/office/officeart/2008/layout/VerticalCurvedList"/>
    <dgm:cxn modelId="{25047F10-2286-452D-AE98-4D9C745E517F}" type="presParOf" srcId="{2547C3E0-0BD6-4918-B996-6899E1E94A97}" destId="{1C34B0DB-2CF5-4AC2-9E3C-2DEE77DDD3ED}" srcOrd="1" destOrd="0" presId="urn:microsoft.com/office/officeart/2008/layout/VerticalCurvedList"/>
    <dgm:cxn modelId="{6FE5C063-A172-459B-82BD-CE50312BE425}" type="presParOf" srcId="{2547C3E0-0BD6-4918-B996-6899E1E94A97}" destId="{0F574DF2-F6DC-4243-B7A8-A439A1EABE56}" srcOrd="2" destOrd="0" presId="urn:microsoft.com/office/officeart/2008/layout/VerticalCurvedList"/>
    <dgm:cxn modelId="{E3B890EC-A71D-4FF2-855B-4B1119BC6C99}" type="presParOf" srcId="{2547C3E0-0BD6-4918-B996-6899E1E94A97}" destId="{23C9977F-1EFE-449B-BAE3-78E723CC32C1}" srcOrd="3" destOrd="0" presId="urn:microsoft.com/office/officeart/2008/layout/VerticalCurvedList"/>
    <dgm:cxn modelId="{727E9E27-78D5-43BA-AE91-F798E863D573}" type="presParOf" srcId="{ABA030C9-1DE8-4E3A-AD9F-65888E849494}" destId="{978F39AF-DF23-40A7-8EBB-5807595DAD46}" srcOrd="1" destOrd="0" presId="urn:microsoft.com/office/officeart/2008/layout/VerticalCurvedList"/>
    <dgm:cxn modelId="{6433D357-E1F9-44CC-8C49-32FE286CE396}" type="presParOf" srcId="{ABA030C9-1DE8-4E3A-AD9F-65888E849494}" destId="{D7F2183C-9CF3-47A5-A6F6-60FB418A6893}" srcOrd="2" destOrd="0" presId="urn:microsoft.com/office/officeart/2008/layout/VerticalCurvedList"/>
    <dgm:cxn modelId="{4892724E-C903-4684-9ABF-530E1BA86800}" type="presParOf" srcId="{D7F2183C-9CF3-47A5-A6F6-60FB418A6893}" destId="{6D235ABB-335A-44D8-89E1-4B899C5A39FE}" srcOrd="0" destOrd="0" presId="urn:microsoft.com/office/officeart/2008/layout/VerticalCurvedList"/>
    <dgm:cxn modelId="{8CDC8F8A-05B2-4A6D-A629-61224C2160A2}" type="presParOf" srcId="{ABA030C9-1DE8-4E3A-AD9F-65888E849494}" destId="{9D2DAD87-189D-40C9-BA0C-773134E1ABEF}" srcOrd="3" destOrd="0" presId="urn:microsoft.com/office/officeart/2008/layout/VerticalCurvedList"/>
    <dgm:cxn modelId="{7D39DD94-2B9E-4E6F-B4E3-E159CD239B9E}" type="presParOf" srcId="{ABA030C9-1DE8-4E3A-AD9F-65888E849494}" destId="{B9B04439-6285-4791-8223-CCD0DE6DD071}" srcOrd="4" destOrd="0" presId="urn:microsoft.com/office/officeart/2008/layout/VerticalCurvedList"/>
    <dgm:cxn modelId="{CA4976B7-DBCF-4C3C-A53A-044375CD1FBC}" type="presParOf" srcId="{B9B04439-6285-4791-8223-CCD0DE6DD071}" destId="{B9B0E6DA-4F40-4F42-B112-0EE974368C36}" srcOrd="0" destOrd="0" presId="urn:microsoft.com/office/officeart/2008/layout/VerticalCurvedList"/>
    <dgm:cxn modelId="{6378C817-9B3A-4D52-AF67-87EFB708BAD1}" type="presParOf" srcId="{ABA030C9-1DE8-4E3A-AD9F-65888E849494}" destId="{0A806E02-A7DF-4FAB-9CC0-02C6AA4AC05E}" srcOrd="5" destOrd="0" presId="urn:microsoft.com/office/officeart/2008/layout/VerticalCurvedList"/>
    <dgm:cxn modelId="{BC3CEC3B-0BC0-489F-8C49-C16538DAE50D}" type="presParOf" srcId="{ABA030C9-1DE8-4E3A-AD9F-65888E849494}" destId="{17444F75-2DE9-41C3-9291-55F7A6603DE0}" srcOrd="6" destOrd="0" presId="urn:microsoft.com/office/officeart/2008/layout/VerticalCurvedList"/>
    <dgm:cxn modelId="{5A0FD477-FC13-4C09-80BD-0836FC2B7223}" type="presParOf" srcId="{17444F75-2DE9-41C3-9291-55F7A6603DE0}" destId="{37A434C0-EE29-4C5F-BF59-2A1EA6942E5E}" srcOrd="0" destOrd="0" presId="urn:microsoft.com/office/officeart/2008/layout/VerticalCurvedList"/>
    <dgm:cxn modelId="{6F990A86-55EB-4BEC-AA5D-2CBEDC87FDBA}" type="presParOf" srcId="{ABA030C9-1DE8-4E3A-AD9F-65888E849494}" destId="{34D93190-42F0-4CFF-BE3E-EA294BC2294E}" srcOrd="7" destOrd="0" presId="urn:microsoft.com/office/officeart/2008/layout/VerticalCurvedList"/>
    <dgm:cxn modelId="{13B87221-3978-436E-A123-A05405A99F2B}" type="presParOf" srcId="{ABA030C9-1DE8-4E3A-AD9F-65888E849494}" destId="{16420E1C-290B-41DF-88EE-124EB94855D8}" srcOrd="8" destOrd="0" presId="urn:microsoft.com/office/officeart/2008/layout/VerticalCurvedList"/>
    <dgm:cxn modelId="{CBAD1B28-865F-4662-B4C1-87C95A96587E}" type="presParOf" srcId="{16420E1C-290B-41DF-88EE-124EB94855D8}" destId="{E06547E0-74D7-4BBF-8C93-EA4F82D4EC67}" srcOrd="0" destOrd="0" presId="urn:microsoft.com/office/officeart/2008/layout/VerticalCurvedList"/>
    <dgm:cxn modelId="{39FE1156-C9FC-4610-A4BC-653AC2A6E519}" type="presParOf" srcId="{ABA030C9-1DE8-4E3A-AD9F-65888E849494}" destId="{4765C8CC-1CD2-43E7-8EB1-7779C02801A4}" srcOrd="9" destOrd="0" presId="urn:microsoft.com/office/officeart/2008/layout/VerticalCurvedList"/>
    <dgm:cxn modelId="{24A9ED1F-2F10-4306-BA60-8804025261DC}" type="presParOf" srcId="{ABA030C9-1DE8-4E3A-AD9F-65888E849494}" destId="{2BB7379F-0F83-4963-B17F-FD4A25E72077}" srcOrd="10" destOrd="0" presId="urn:microsoft.com/office/officeart/2008/layout/VerticalCurvedList"/>
    <dgm:cxn modelId="{9BEC3577-D13E-4464-8EA4-181B946272BE}" type="presParOf" srcId="{2BB7379F-0F83-4963-B17F-FD4A25E72077}" destId="{ECAC4F2E-77B8-4792-B419-D03ED399948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6ABEE-1C82-44D5-BF90-8871A37C218A}">
      <dsp:nvSpPr>
        <dsp:cNvPr id="0" name=""/>
        <dsp:cNvSpPr/>
      </dsp:nvSpPr>
      <dsp:spPr>
        <a:xfrm>
          <a:off x="248229" y="1627"/>
          <a:ext cx="3788799" cy="947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Je suis lycéen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Je suis étudiant en réorientation</a:t>
          </a:r>
        </a:p>
      </dsp:txBody>
      <dsp:txXfrm>
        <a:off x="275972" y="29370"/>
        <a:ext cx="3733313" cy="891713"/>
      </dsp:txXfrm>
    </dsp:sp>
    <dsp:sp modelId="{A0B7380E-085C-47EB-8028-5EA0320A64BA}">
      <dsp:nvSpPr>
        <dsp:cNvPr id="0" name=""/>
        <dsp:cNvSpPr/>
      </dsp:nvSpPr>
      <dsp:spPr>
        <a:xfrm rot="5400000">
          <a:off x="2059749" y="1031707"/>
          <a:ext cx="165759" cy="16575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5D8B2-2D30-4711-9418-3B2B4031FDFA}">
      <dsp:nvSpPr>
        <dsp:cNvPr id="0" name=""/>
        <dsp:cNvSpPr/>
      </dsp:nvSpPr>
      <dsp:spPr>
        <a:xfrm>
          <a:off x="248229" y="1280347"/>
          <a:ext cx="3788799" cy="9471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PARCOURSUP</a:t>
          </a:r>
        </a:p>
      </dsp:txBody>
      <dsp:txXfrm>
        <a:off x="275972" y="1308090"/>
        <a:ext cx="3733313" cy="891713"/>
      </dsp:txXfrm>
    </dsp:sp>
    <dsp:sp modelId="{372F1256-7368-4713-8A63-B1002B122DCC}">
      <dsp:nvSpPr>
        <dsp:cNvPr id="0" name=""/>
        <dsp:cNvSpPr/>
      </dsp:nvSpPr>
      <dsp:spPr>
        <a:xfrm rot="5400000">
          <a:off x="2059749" y="2310426"/>
          <a:ext cx="165759" cy="16575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CC76D-7943-4D8E-A097-B435059C10F7}">
      <dsp:nvSpPr>
        <dsp:cNvPr id="0" name=""/>
        <dsp:cNvSpPr/>
      </dsp:nvSpPr>
      <dsp:spPr>
        <a:xfrm>
          <a:off x="173665" y="2559066"/>
          <a:ext cx="3937926" cy="9471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2 prises en charge de la formation possibles 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- par la Région : </a:t>
          </a:r>
          <a:r>
            <a:rPr lang="fr-FR" sz="1400" kern="1200" dirty="0">
              <a:sym typeface="Webdings" panose="05030102010509060703" pitchFamily="18" charset="2"/>
            </a:rPr>
            <a:t> obligation de continuité de la formation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sym typeface="Webdings" panose="05030102010509060703" pitchFamily="18" charset="2"/>
            </a:rPr>
            <a:t>- par le candidat : autofinancement</a:t>
          </a:r>
        </a:p>
      </dsp:txBody>
      <dsp:txXfrm>
        <a:off x="201408" y="2586809"/>
        <a:ext cx="3882440" cy="891713"/>
      </dsp:txXfrm>
    </dsp:sp>
    <dsp:sp modelId="{4B6FAA46-1F16-4DCD-B373-0268233BE398}">
      <dsp:nvSpPr>
        <dsp:cNvPr id="0" name=""/>
        <dsp:cNvSpPr/>
      </dsp:nvSpPr>
      <dsp:spPr>
        <a:xfrm>
          <a:off x="4642024" y="1627"/>
          <a:ext cx="3788799" cy="947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J’ai une expérience professionnelle d’au moins 3 ans</a:t>
          </a:r>
        </a:p>
      </dsp:txBody>
      <dsp:txXfrm>
        <a:off x="4669767" y="29370"/>
        <a:ext cx="3733313" cy="891713"/>
      </dsp:txXfrm>
    </dsp:sp>
    <dsp:sp modelId="{F073C233-8BDC-4BAB-B217-43B4D764AE2C}">
      <dsp:nvSpPr>
        <dsp:cNvPr id="0" name=""/>
        <dsp:cNvSpPr/>
      </dsp:nvSpPr>
      <dsp:spPr>
        <a:xfrm rot="5400000">
          <a:off x="6453544" y="1031707"/>
          <a:ext cx="165759" cy="16575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97247-6599-42B7-B4BC-5A5C3F2448D8}">
      <dsp:nvSpPr>
        <dsp:cNvPr id="0" name=""/>
        <dsp:cNvSpPr/>
      </dsp:nvSpPr>
      <dsp:spPr>
        <a:xfrm>
          <a:off x="4642024" y="1280347"/>
          <a:ext cx="3788799" cy="9471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FORMATION CONTINUE</a:t>
          </a:r>
        </a:p>
      </dsp:txBody>
      <dsp:txXfrm>
        <a:off x="4669767" y="1308090"/>
        <a:ext cx="3733313" cy="891713"/>
      </dsp:txXfrm>
    </dsp:sp>
    <dsp:sp modelId="{35F48369-AB08-45E2-B459-ECC7C94FFABB}">
      <dsp:nvSpPr>
        <dsp:cNvPr id="0" name=""/>
        <dsp:cNvSpPr/>
      </dsp:nvSpPr>
      <dsp:spPr>
        <a:xfrm rot="5400000">
          <a:off x="6453544" y="2310426"/>
          <a:ext cx="165759" cy="165759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C7EE72-D9E0-4A70-8DC9-CB479AEA330D}">
      <dsp:nvSpPr>
        <dsp:cNvPr id="0" name=""/>
        <dsp:cNvSpPr/>
      </dsp:nvSpPr>
      <dsp:spPr>
        <a:xfrm>
          <a:off x="4642024" y="2559066"/>
          <a:ext cx="3788799" cy="9471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Prise en charge par les OPCO, sous réserve d’acceptation du dossier de demande de financement</a:t>
          </a:r>
        </a:p>
      </dsp:txBody>
      <dsp:txXfrm>
        <a:off x="4669767" y="2586809"/>
        <a:ext cx="3733313" cy="8917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4B0DB-2CF5-4AC2-9E3C-2DEE77DDD3ED}">
      <dsp:nvSpPr>
        <dsp:cNvPr id="0" name=""/>
        <dsp:cNvSpPr/>
      </dsp:nvSpPr>
      <dsp:spPr>
        <a:xfrm>
          <a:off x="-3988358" y="-612283"/>
          <a:ext cx="4752958" cy="4752958"/>
        </a:xfrm>
        <a:prstGeom prst="blockArc">
          <a:avLst>
            <a:gd name="adj1" fmla="val 18900000"/>
            <a:gd name="adj2" fmla="val 2700000"/>
            <a:gd name="adj3" fmla="val 4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F39AF-DF23-40A7-8EBB-5807595DAD46}">
      <dsp:nvSpPr>
        <dsp:cNvPr id="0" name=""/>
        <dsp:cNvSpPr/>
      </dsp:nvSpPr>
      <dsp:spPr>
        <a:xfrm>
          <a:off x="335044" y="220453"/>
          <a:ext cx="6603003" cy="441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19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Les bulletins scolaires et les notes du baccalauréat</a:t>
          </a:r>
        </a:p>
      </dsp:txBody>
      <dsp:txXfrm>
        <a:off x="335044" y="220453"/>
        <a:ext cx="6603003" cy="441190"/>
      </dsp:txXfrm>
    </dsp:sp>
    <dsp:sp modelId="{6D235ABB-335A-44D8-89E1-4B899C5A39FE}">
      <dsp:nvSpPr>
        <dsp:cNvPr id="0" name=""/>
        <dsp:cNvSpPr/>
      </dsp:nvSpPr>
      <dsp:spPr>
        <a:xfrm>
          <a:off x="59300" y="165305"/>
          <a:ext cx="551487" cy="5514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2DAD87-189D-40C9-BA0C-773134E1ABEF}">
      <dsp:nvSpPr>
        <dsp:cNvPr id="0" name=""/>
        <dsp:cNvSpPr/>
      </dsp:nvSpPr>
      <dsp:spPr>
        <a:xfrm>
          <a:off x="651188" y="882027"/>
          <a:ext cx="6286860" cy="441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19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Le projet de formation motivé</a:t>
          </a:r>
        </a:p>
      </dsp:txBody>
      <dsp:txXfrm>
        <a:off x="651188" y="882027"/>
        <a:ext cx="6286860" cy="441190"/>
      </dsp:txXfrm>
    </dsp:sp>
    <dsp:sp modelId="{B9B0E6DA-4F40-4F42-B112-0EE974368C36}">
      <dsp:nvSpPr>
        <dsp:cNvPr id="0" name=""/>
        <dsp:cNvSpPr/>
      </dsp:nvSpPr>
      <dsp:spPr>
        <a:xfrm>
          <a:off x="375444" y="826878"/>
          <a:ext cx="551487" cy="5514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806E02-A7DF-4FAB-9CC0-02C6AA4AC05E}">
      <dsp:nvSpPr>
        <dsp:cNvPr id="0" name=""/>
        <dsp:cNvSpPr/>
      </dsp:nvSpPr>
      <dsp:spPr>
        <a:xfrm>
          <a:off x="748219" y="1543600"/>
          <a:ext cx="6189829" cy="441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19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La fiche Avenir</a:t>
          </a:r>
        </a:p>
      </dsp:txBody>
      <dsp:txXfrm>
        <a:off x="748219" y="1543600"/>
        <a:ext cx="6189829" cy="441190"/>
      </dsp:txXfrm>
    </dsp:sp>
    <dsp:sp modelId="{37A434C0-EE29-4C5F-BF59-2A1EA6942E5E}">
      <dsp:nvSpPr>
        <dsp:cNvPr id="0" name=""/>
        <dsp:cNvSpPr/>
      </dsp:nvSpPr>
      <dsp:spPr>
        <a:xfrm>
          <a:off x="472475" y="1488452"/>
          <a:ext cx="551487" cy="5514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93190-42F0-4CFF-BE3E-EA294BC2294E}">
      <dsp:nvSpPr>
        <dsp:cNvPr id="0" name=""/>
        <dsp:cNvSpPr/>
      </dsp:nvSpPr>
      <dsp:spPr>
        <a:xfrm>
          <a:off x="651188" y="2205174"/>
          <a:ext cx="6286860" cy="441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19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Les informations renseignées dans la rubrique Activités et centres d’intérêt</a:t>
          </a:r>
        </a:p>
      </dsp:txBody>
      <dsp:txXfrm>
        <a:off x="651188" y="2205174"/>
        <a:ext cx="6286860" cy="441190"/>
      </dsp:txXfrm>
    </dsp:sp>
    <dsp:sp modelId="{E06547E0-74D7-4BBF-8C93-EA4F82D4EC67}">
      <dsp:nvSpPr>
        <dsp:cNvPr id="0" name=""/>
        <dsp:cNvSpPr/>
      </dsp:nvSpPr>
      <dsp:spPr>
        <a:xfrm>
          <a:off x="375444" y="2150025"/>
          <a:ext cx="551487" cy="5514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65C8CC-1CD2-43E7-8EB1-7779C02801A4}">
      <dsp:nvSpPr>
        <dsp:cNvPr id="0" name=""/>
        <dsp:cNvSpPr/>
      </dsp:nvSpPr>
      <dsp:spPr>
        <a:xfrm>
          <a:off x="335044" y="2866747"/>
          <a:ext cx="6603003" cy="441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19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Nouveauté : un questionnaire IFSI</a:t>
          </a:r>
        </a:p>
      </dsp:txBody>
      <dsp:txXfrm>
        <a:off x="335044" y="2866747"/>
        <a:ext cx="6603003" cy="441190"/>
      </dsp:txXfrm>
    </dsp:sp>
    <dsp:sp modelId="{ECAC4F2E-77B8-4792-B419-D03ED3999485}">
      <dsp:nvSpPr>
        <dsp:cNvPr id="0" name=""/>
        <dsp:cNvSpPr/>
      </dsp:nvSpPr>
      <dsp:spPr>
        <a:xfrm>
          <a:off x="59300" y="2811599"/>
          <a:ext cx="551487" cy="5514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30/11/2022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663DEF38-7EE1-1D43-AEF9-ABAC81AC4E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3528" y="195486"/>
            <a:ext cx="4968552" cy="273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9B0DE5C8-776D-6845-A531-09FECE400F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9512" y="187743"/>
            <a:ext cx="2620843" cy="144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2B568F48-49E4-7C40-AD54-2B0E95FD4C2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3529" y="110261"/>
            <a:ext cx="864096" cy="4764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23528" y="1923678"/>
            <a:ext cx="8424000" cy="2664296"/>
          </a:xfrm>
        </p:spPr>
        <p:txBody>
          <a:bodyPr/>
          <a:lstStyle/>
          <a:p>
            <a:r>
              <a:rPr lang="fr-FR" dirty="0"/>
              <a:t>RENCONTRES DES METIERS DE LA SANTE ET DU </a:t>
            </a:r>
            <a:r>
              <a:rPr lang="fr-FR" dirty="0" smtClean="0"/>
              <a:t>MEDICO-SOCIAL</a:t>
            </a:r>
          </a:p>
          <a:p>
            <a:endParaRPr lang="fr-FR" dirty="0"/>
          </a:p>
          <a:p>
            <a:r>
              <a:rPr lang="fr-FR" sz="1800" cap="none" dirty="0"/>
              <a:t>Vendredi 2 décembre 2022</a:t>
            </a:r>
          </a:p>
          <a:p>
            <a:r>
              <a:rPr lang="fr-FR" sz="1800" cap="none" dirty="0"/>
              <a:t>Espace Charles De Gaulle – Hôtel de Région </a:t>
            </a:r>
            <a:r>
              <a:rPr lang="fr-FR" sz="1800" cap="none" dirty="0" smtClean="0"/>
              <a:t>– Toulouse</a:t>
            </a:r>
          </a:p>
          <a:p>
            <a:endParaRPr lang="fr-FR" sz="1800" cap="none" dirty="0" smtClean="0"/>
          </a:p>
          <a:p>
            <a:r>
              <a:rPr lang="fr-FR" sz="1800" cap="none" dirty="0" smtClean="0"/>
              <a:t>Vendredi 9 décembre 2022 </a:t>
            </a:r>
          </a:p>
          <a:p>
            <a:r>
              <a:rPr lang="fr-FR" sz="1800" cap="none" dirty="0" smtClean="0"/>
              <a:t>Espace </a:t>
            </a:r>
            <a:r>
              <a:rPr lang="fr-FR" sz="1800" cap="none" dirty="0" err="1" smtClean="0"/>
              <a:t>Capdeville</a:t>
            </a:r>
            <a:r>
              <a:rPr lang="fr-FR" sz="1800" cap="none" dirty="0" smtClean="0"/>
              <a:t> - Montpellier</a:t>
            </a:r>
            <a:endParaRPr lang="fr-FR" sz="1800" cap="none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02/12/2022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DRAIO / IFSI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95536" y="627534"/>
            <a:ext cx="8424000" cy="720000"/>
          </a:xfrm>
        </p:spPr>
        <p:txBody>
          <a:bodyPr/>
          <a:lstStyle/>
          <a:p>
            <a:r>
              <a:rPr lang="fr-FR" dirty="0"/>
              <a:t>POSTULER PAR LA VOIE DE LA FORMATION CONTINUE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02/12/2022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DRAIO / IFSI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395536" y="1131590"/>
            <a:ext cx="8424000" cy="3672408"/>
          </a:xfrm>
        </p:spPr>
        <p:txBody>
          <a:bodyPr/>
          <a:lstStyle/>
          <a:p>
            <a:endParaRPr lang="fr-FR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dirty="0"/>
              <a:t>Calendrier :</a:t>
            </a:r>
          </a:p>
          <a:p>
            <a:pPr marL="423450" lvl="1" indent="-171450">
              <a:buFont typeface="Wingdings" panose="05000000000000000000" pitchFamily="2" charset="2"/>
              <a:buChar char="q"/>
            </a:pPr>
            <a:r>
              <a:rPr lang="fr-FR" dirty="0"/>
              <a:t>Ouverture des inscriptions </a:t>
            </a:r>
            <a:r>
              <a:rPr lang="fr-FR" dirty="0" smtClean="0"/>
              <a:t>: </a:t>
            </a:r>
            <a:r>
              <a:rPr lang="fr-FR" dirty="0"/>
              <a:t>du </a:t>
            </a:r>
            <a:r>
              <a:rPr lang="fr-FR" dirty="0" smtClean="0"/>
              <a:t>18/01/2023 au 24/02/2023 (dans </a:t>
            </a:r>
            <a:r>
              <a:rPr lang="fr-FR" dirty="0"/>
              <a:t>l’un des IFSI du </a:t>
            </a:r>
            <a:r>
              <a:rPr lang="fr-FR" dirty="0" smtClean="0"/>
              <a:t>groupement - inscription </a:t>
            </a:r>
            <a:r>
              <a:rPr lang="fr-FR" dirty="0"/>
              <a:t>centralisée par IFSI pilote </a:t>
            </a:r>
            <a:r>
              <a:rPr lang="fr-FR" dirty="0" smtClean="0"/>
              <a:t>- 3 </a:t>
            </a:r>
            <a:r>
              <a:rPr lang="fr-FR" dirty="0"/>
              <a:t>vœux)</a:t>
            </a:r>
          </a:p>
          <a:p>
            <a:pPr marL="423450" lvl="1" indent="-171450">
              <a:buFont typeface="Wingdings" panose="05000000000000000000" pitchFamily="2" charset="2"/>
              <a:buChar char="q"/>
            </a:pPr>
            <a:r>
              <a:rPr lang="fr-FR" dirty="0"/>
              <a:t>Date de l’épreuve </a:t>
            </a:r>
            <a:r>
              <a:rPr lang="fr-FR" dirty="0" smtClean="0"/>
              <a:t>écrite : 22 mars 2023 à </a:t>
            </a:r>
            <a:r>
              <a:rPr lang="fr-FR" dirty="0" smtClean="0"/>
              <a:t>14h</a:t>
            </a:r>
            <a:endParaRPr lang="fr-FR" dirty="0"/>
          </a:p>
          <a:p>
            <a:pPr marL="423450" lvl="1" indent="-171450">
              <a:buFont typeface="Wingdings" panose="05000000000000000000" pitchFamily="2" charset="2"/>
              <a:buChar char="q"/>
            </a:pPr>
            <a:r>
              <a:rPr lang="fr-FR" dirty="0"/>
              <a:t>Période des entretiens </a:t>
            </a:r>
            <a:r>
              <a:rPr lang="fr-FR" dirty="0" smtClean="0"/>
              <a:t>: </a:t>
            </a:r>
            <a:r>
              <a:rPr lang="fr-FR" dirty="0"/>
              <a:t>du 27/02 au </a:t>
            </a:r>
            <a:r>
              <a:rPr lang="fr-FR" dirty="0" smtClean="0"/>
              <a:t>24/03/2023 (Oc. Est)</a:t>
            </a:r>
            <a:endParaRPr lang="fr-FR" dirty="0"/>
          </a:p>
          <a:p>
            <a:pPr lvl="1" indent="0">
              <a:buNone/>
            </a:pPr>
            <a:endParaRPr lang="fr-FR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dirty="0"/>
              <a:t>Eléments du dossier :</a:t>
            </a:r>
          </a:p>
          <a:p>
            <a:pPr marL="423450" lvl="1" indent="-171450">
              <a:buFont typeface="Wingdings" panose="05000000000000000000" pitchFamily="2" charset="2"/>
              <a:buChar char="q"/>
            </a:pPr>
            <a:r>
              <a:rPr lang="fr-FR" dirty="0"/>
              <a:t>Art. 6 de l’arrêté du 31 décembre 2009 modifié par l’arrêté du 13 décembre 2018</a:t>
            </a:r>
          </a:p>
          <a:p>
            <a:pPr lvl="1" indent="0">
              <a:buNone/>
            </a:pPr>
            <a:endParaRPr lang="fr-FR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dirty="0"/>
              <a:t>Financement :</a:t>
            </a:r>
          </a:p>
          <a:p>
            <a:pPr marL="423450" lvl="1" indent="-171450">
              <a:buFont typeface="Wingdings" panose="05000000000000000000" pitchFamily="2" charset="2"/>
              <a:buChar char="q"/>
            </a:pPr>
            <a:r>
              <a:rPr lang="fr-FR" dirty="0"/>
              <a:t>OPCO</a:t>
            </a:r>
          </a:p>
          <a:p>
            <a:pPr marL="423450" lvl="1" indent="-171450">
              <a:buFont typeface="Wingdings" panose="05000000000000000000" pitchFamily="2" charset="2"/>
              <a:buChar char="q"/>
            </a:pPr>
            <a:r>
              <a:rPr lang="fr-FR" dirty="0"/>
              <a:t>Employeurs </a:t>
            </a:r>
          </a:p>
          <a:p>
            <a:pPr marL="423450" lvl="1" indent="-171450">
              <a:buFont typeface="Wingdings" panose="05000000000000000000" pitchFamily="2" charset="2"/>
              <a:buChar char="q"/>
            </a:pPr>
            <a:r>
              <a:rPr lang="fr-FR" dirty="0"/>
              <a:t>Pôle emploi</a:t>
            </a:r>
          </a:p>
          <a:p>
            <a:pPr marL="423450" lvl="1" indent="-171450">
              <a:buFont typeface="Wingdings" panose="05000000000000000000" pitchFamily="2" charset="2"/>
              <a:buChar char="q"/>
            </a:pP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+mj-lt"/>
              <a:buAutoNum type="arabicPeriod" startAt="3"/>
            </a:pPr>
            <a:r>
              <a:rPr lang="fr-FR" dirty="0"/>
              <a:t>Postuler par la voie de la formation</a:t>
            </a:r>
          </a:p>
        </p:txBody>
      </p:sp>
    </p:spTree>
    <p:extLst>
      <p:ext uri="{BB962C8B-B14F-4D97-AF65-F5344CB8AC3E}">
        <p14:creationId xmlns:p14="http://schemas.microsoft.com/office/powerpoint/2010/main" val="342345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359998" y="1893600"/>
            <a:ext cx="5904002" cy="1686262"/>
          </a:xfrm>
        </p:spPr>
        <p:txBody>
          <a:bodyPr/>
          <a:lstStyle/>
          <a:p>
            <a:r>
              <a:rPr lang="fr-FR" sz="2000" dirty="0"/>
              <a:t>Evolution du contexte réglementaire</a:t>
            </a:r>
          </a:p>
          <a:p>
            <a:r>
              <a:rPr lang="fr-FR" sz="2000" dirty="0"/>
              <a:t>Entrer en IFSI</a:t>
            </a:r>
          </a:p>
          <a:p>
            <a:r>
              <a:rPr lang="fr-FR" sz="2000" dirty="0"/>
              <a:t>Postuler dans Parcoursup</a:t>
            </a:r>
          </a:p>
          <a:p>
            <a:r>
              <a:rPr lang="fr-FR" sz="2000" dirty="0"/>
              <a:t>Postuler par la voie de la formation continue</a:t>
            </a:r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02/12/2022</a:t>
            </a: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DRAIO / IFSI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7853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DU CONTEXTE REGLEMENTAIRE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02/12/2022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DRAIO / IFSI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Evolution du contexte réglementaire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xfrm>
            <a:off x="359998" y="1491630"/>
            <a:ext cx="8424000" cy="3168352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dirty="0"/>
              <a:t>Arrêté du 31 décembre 2009 modifié par l’arrêté du 13 décembre 2018 relatif au diplôme d’Etat infirmier : art. 2, 3, 5 et 6</a:t>
            </a:r>
          </a:p>
          <a:p>
            <a:pPr marL="423450" lvl="1" indent="-171450">
              <a:buFont typeface="Wingdings" panose="05000000000000000000" pitchFamily="2" charset="2"/>
              <a:buChar char="q"/>
            </a:pPr>
            <a:r>
              <a:rPr lang="fr-FR" dirty="0"/>
              <a:t>Candidats bacheliers Art. 2 Alinéa 1 : préinscription sur la plateforme d’enseignement supérieur Parcoursup</a:t>
            </a:r>
          </a:p>
          <a:p>
            <a:pPr marL="423450" lvl="1" indent="-171450">
              <a:buFont typeface="Wingdings" panose="05000000000000000000" pitchFamily="2" charset="2"/>
              <a:buChar char="q"/>
            </a:pPr>
            <a:r>
              <a:rPr lang="fr-FR" dirty="0"/>
              <a:t>Candidats issus de la formation professionnelle continue Art. 2 Alinéa 2 : 25% de places réservées</a:t>
            </a:r>
          </a:p>
          <a:p>
            <a:endParaRPr lang="fr-FR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dirty="0"/>
              <a:t>Arrêté du 3 janvier 2019 relatif aux attendus au cadre national sur les attendus de la formation conduisant au diplôme d’Etat d’infirmier </a:t>
            </a:r>
          </a:p>
          <a:p>
            <a:pPr marL="423450" lvl="1" indent="-171450">
              <a:buFont typeface="Wingdings" panose="05000000000000000000" pitchFamily="2" charset="2"/>
              <a:buChar char="q"/>
            </a:pPr>
            <a:r>
              <a:rPr lang="fr-FR" dirty="0"/>
              <a:t>1. Intérêt pour les questions sanitaires et sociales</a:t>
            </a:r>
          </a:p>
          <a:p>
            <a:pPr marL="423450" lvl="1" indent="-171450">
              <a:buFont typeface="Wingdings" panose="05000000000000000000" pitchFamily="2" charset="2"/>
              <a:buChar char="q"/>
            </a:pPr>
            <a:r>
              <a:rPr lang="fr-FR" dirty="0"/>
              <a:t>2</a:t>
            </a:r>
            <a:r>
              <a:rPr lang="fr-FR" dirty="0" smtClean="0"/>
              <a:t>. Qualités humaines et capacités relationnelles</a:t>
            </a:r>
            <a:endParaRPr lang="fr-FR" dirty="0"/>
          </a:p>
          <a:p>
            <a:pPr marL="423450" lvl="1" indent="-171450">
              <a:buFont typeface="Wingdings" panose="05000000000000000000" pitchFamily="2" charset="2"/>
              <a:buChar char="q"/>
            </a:pPr>
            <a:r>
              <a:rPr lang="fr-FR" dirty="0"/>
              <a:t>3</a:t>
            </a:r>
            <a:r>
              <a:rPr lang="fr-FR" dirty="0" smtClean="0"/>
              <a:t>. Compétences en matière d’expression orale et écrite</a:t>
            </a:r>
            <a:endParaRPr lang="fr-FR" dirty="0"/>
          </a:p>
          <a:p>
            <a:pPr marL="423450" lvl="1" indent="-171450">
              <a:buFont typeface="Wingdings" panose="05000000000000000000" pitchFamily="2" charset="2"/>
              <a:buChar char="q"/>
            </a:pPr>
            <a:r>
              <a:rPr lang="fr-FR" dirty="0"/>
              <a:t>4. </a:t>
            </a:r>
            <a:r>
              <a:rPr lang="fr-FR" dirty="0" smtClean="0"/>
              <a:t>Aptitudes à la démarche scientifique et maîtrise des bases de l’arithmétique</a:t>
            </a:r>
            <a:endParaRPr lang="fr-FR" dirty="0"/>
          </a:p>
          <a:p>
            <a:pPr marL="423450" lvl="1" indent="-171450">
              <a:buFont typeface="Wingdings" panose="05000000000000000000" pitchFamily="2" charset="2"/>
              <a:buChar char="q"/>
            </a:pPr>
            <a:r>
              <a:rPr lang="fr-FR" dirty="0"/>
              <a:t>5. </a:t>
            </a:r>
            <a:r>
              <a:rPr lang="fr-FR" dirty="0"/>
              <a:t>C</a:t>
            </a:r>
            <a:r>
              <a:rPr lang="fr-FR" dirty="0" smtClean="0"/>
              <a:t>ompétences organisationnelles et savoir être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264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59998" y="627534"/>
            <a:ext cx="8424000" cy="720000"/>
          </a:xfrm>
        </p:spPr>
        <p:txBody>
          <a:bodyPr/>
          <a:lstStyle/>
          <a:p>
            <a:r>
              <a:rPr lang="fr-FR" dirty="0"/>
              <a:t>ENTRER EN IFSI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fr-FR" dirty="0"/>
              <a:t>Entrer en IFSI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02/12/2022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DRAIO / IFSI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102578741"/>
              </p:ext>
            </p:extLst>
          </p:nvPr>
        </p:nvGraphicFramePr>
        <p:xfrm>
          <a:off x="359999" y="1152088"/>
          <a:ext cx="8604490" cy="3507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2503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259632" y="226486"/>
            <a:ext cx="6588264" cy="401048"/>
          </a:xfrm>
        </p:spPr>
        <p:txBody>
          <a:bodyPr/>
          <a:lstStyle/>
          <a:p>
            <a:r>
              <a:rPr lang="fr-FR" dirty="0"/>
              <a:t>POSTULER DANS PARCOURSUP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+mj-lt"/>
              <a:buAutoNum type="arabicPeriod" startAt="3"/>
            </a:pPr>
            <a:r>
              <a:rPr lang="fr-FR" dirty="0"/>
              <a:t>Postuler dans Parcoursup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02/12/2022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DRAIO / IFSI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12201"/>
          <a:stretch/>
        </p:blipFill>
        <p:spPr>
          <a:xfrm>
            <a:off x="704890" y="641323"/>
            <a:ext cx="7697747" cy="411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35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60000" y="673907"/>
            <a:ext cx="8424000" cy="529691"/>
          </a:xfrm>
        </p:spPr>
        <p:txBody>
          <a:bodyPr/>
          <a:lstStyle/>
          <a:p>
            <a:r>
              <a:rPr lang="fr-FR" dirty="0"/>
              <a:t>POSTULER DANS PARCOURSUP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02/12/2022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DRAIO / IFSI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+mj-lt"/>
              <a:buAutoNum type="arabicPeriod" startAt="3"/>
            </a:pPr>
            <a:r>
              <a:rPr lang="fr-FR" dirty="0"/>
              <a:t>Postuler dans Parcoursup</a:t>
            </a: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591524744"/>
              </p:ext>
            </p:extLst>
          </p:nvPr>
        </p:nvGraphicFramePr>
        <p:xfrm>
          <a:off x="1832513" y="1203598"/>
          <a:ext cx="698477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llipse 6"/>
          <p:cNvSpPr/>
          <p:nvPr/>
        </p:nvSpPr>
        <p:spPr>
          <a:xfrm>
            <a:off x="107504" y="1779662"/>
            <a:ext cx="2160240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Quels éléments de mon dossier sont transmis ?</a:t>
            </a:r>
          </a:p>
        </p:txBody>
      </p:sp>
    </p:spTree>
    <p:extLst>
      <p:ext uri="{BB962C8B-B14F-4D97-AF65-F5344CB8AC3E}">
        <p14:creationId xmlns:p14="http://schemas.microsoft.com/office/powerpoint/2010/main" val="81797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99542"/>
            <a:ext cx="8424000" cy="720000"/>
          </a:xfrm>
        </p:spPr>
        <p:txBody>
          <a:bodyPr/>
          <a:lstStyle/>
          <a:p>
            <a:r>
              <a:rPr lang="fr-FR" dirty="0"/>
              <a:t>POSTULER DANS PARCOURSUP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4. Brique 4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="" xmlns:a16="http://schemas.microsoft.com/office/drawing/2014/main" id="{E6301F98-D073-A91D-BBC9-2D59AEA2B49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494088" y="1836738"/>
            <a:ext cx="6155824" cy="257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24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99542"/>
            <a:ext cx="8424000" cy="720000"/>
          </a:xfrm>
        </p:spPr>
        <p:txBody>
          <a:bodyPr/>
          <a:lstStyle/>
          <a:p>
            <a:r>
              <a:rPr lang="fr-FR" dirty="0"/>
              <a:t>Le projet de formation motivé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4"/>
          </p:nvPr>
        </p:nvSpPr>
        <p:spPr>
          <a:xfrm>
            <a:off x="359998" y="1419622"/>
            <a:ext cx="8460474" cy="3168352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dirty="0"/>
              <a:t>Brique 4 : qualitative = prise en considération des éléments qualitatifs du dossier : </a:t>
            </a:r>
          </a:p>
          <a:p>
            <a:pPr marL="423450" lvl="1" indent="-171450">
              <a:buFont typeface="Wingdings" panose="05000000000000000000" pitchFamily="2" charset="2"/>
              <a:buChar char="q"/>
            </a:pPr>
            <a:r>
              <a:rPr lang="fr-FR" dirty="0"/>
              <a:t>Projet de formation motivé</a:t>
            </a:r>
          </a:p>
          <a:p>
            <a:pPr marL="423450" lvl="1" indent="-171450">
              <a:buFont typeface="Wingdings" panose="05000000000000000000" pitchFamily="2" charset="2"/>
              <a:buChar char="q"/>
            </a:pPr>
            <a:r>
              <a:rPr lang="fr-FR" dirty="0"/>
              <a:t>Appréciations </a:t>
            </a:r>
          </a:p>
          <a:p>
            <a:pPr marL="423450" lvl="1" indent="-171450">
              <a:buFont typeface="Wingdings" panose="05000000000000000000" pitchFamily="2" charset="2"/>
              <a:buChar char="q"/>
            </a:pPr>
            <a:r>
              <a:rPr lang="fr-FR" dirty="0"/>
              <a:t>Activités extra-scolaires et centres d’intérêts</a:t>
            </a:r>
          </a:p>
          <a:p>
            <a:pPr marL="423450" lvl="1" indent="-171450">
              <a:buFont typeface="Wingdings" panose="05000000000000000000" pitchFamily="2" charset="2"/>
              <a:buChar char="q"/>
            </a:pPr>
            <a:r>
              <a:rPr lang="fr-FR" dirty="0"/>
              <a:t>Fiche de suivi et de réorientation le cas échéant</a:t>
            </a:r>
          </a:p>
          <a:p>
            <a:pPr marL="423450" lvl="1" indent="-171450">
              <a:buFont typeface="Wingdings" panose="05000000000000000000" pitchFamily="2" charset="2"/>
              <a:buChar char="q"/>
            </a:pPr>
            <a:r>
              <a:rPr lang="fr-FR" dirty="0"/>
              <a:t>Fiche avenir</a:t>
            </a:r>
          </a:p>
          <a:p>
            <a:pPr lvl="1" indent="0">
              <a:buNone/>
            </a:pPr>
            <a:endParaRPr lang="fr-FR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dirty="0"/>
              <a:t>Rapport public d’examen des vœux consultable sur chacun des sites internet des IFSI du groupement de conventionnement universitaire :</a:t>
            </a:r>
          </a:p>
          <a:p>
            <a:r>
              <a:rPr lang="fr-FR" dirty="0"/>
              <a:t>« … La qualité rédactionnelle et l'expression écrite méritent une attention particulière de la part des candidats.</a:t>
            </a:r>
          </a:p>
          <a:p>
            <a:r>
              <a:rPr lang="fr-FR" dirty="0"/>
              <a:t>Toutes les rubriques sont à renseigner …</a:t>
            </a:r>
          </a:p>
          <a:p>
            <a:r>
              <a:rPr lang="fr-FR" dirty="0"/>
              <a:t>La structuration du projet motivé est importante …</a:t>
            </a:r>
          </a:p>
          <a:p>
            <a:r>
              <a:rPr lang="fr-FR" dirty="0"/>
              <a:t>Cette argumentation révèle l'authenticité et la singularité du propos de son auteur… »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4. Brique 4</a:t>
            </a:r>
          </a:p>
        </p:txBody>
      </p:sp>
    </p:spTree>
    <p:extLst>
      <p:ext uri="{BB962C8B-B14F-4D97-AF65-F5344CB8AC3E}">
        <p14:creationId xmlns:p14="http://schemas.microsoft.com/office/powerpoint/2010/main" val="463458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60000" y="673907"/>
            <a:ext cx="8424000" cy="529691"/>
          </a:xfrm>
        </p:spPr>
        <p:txBody>
          <a:bodyPr/>
          <a:lstStyle/>
          <a:p>
            <a:r>
              <a:rPr lang="fr-FR" dirty="0"/>
              <a:t>POSTULER DANS PARCOURSUP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02/12/2022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DRAIO / IFSI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+mj-lt"/>
              <a:buAutoNum type="arabicPeriod" startAt="3"/>
            </a:pPr>
            <a:r>
              <a:rPr lang="fr-FR" dirty="0"/>
              <a:t>Postuler dans Parcoursup</a:t>
            </a:r>
          </a:p>
        </p:txBody>
      </p:sp>
      <p:sp>
        <p:nvSpPr>
          <p:cNvPr id="7" name="Ellipse 6"/>
          <p:cNvSpPr/>
          <p:nvPr/>
        </p:nvSpPr>
        <p:spPr>
          <a:xfrm>
            <a:off x="179512" y="1635646"/>
            <a:ext cx="2448272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vœux IFSI dans Parcoursup</a:t>
            </a:r>
          </a:p>
        </p:txBody>
      </p:sp>
      <p:sp>
        <p:nvSpPr>
          <p:cNvPr id="5" name="Rectangle 4"/>
          <p:cNvSpPr/>
          <p:nvPr/>
        </p:nvSpPr>
        <p:spPr>
          <a:xfrm>
            <a:off x="3419872" y="1419622"/>
            <a:ext cx="419412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 vœu = 1 regroupement d’IFSI</a:t>
            </a:r>
          </a:p>
          <a:p>
            <a:pPr algn="ctr"/>
            <a:r>
              <a:rPr lang="fr-FR" dirty="0">
                <a:sym typeface="Webdings" panose="05030102010509060703" pitchFamily="18" charset="2"/>
              </a:rPr>
              <a:t> 5 vœux d’IFSI au maximum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419872" y="3149328"/>
            <a:ext cx="4194128" cy="1078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Sous-vœux = 1 ou plusieurs établissements du regroupement</a:t>
            </a:r>
          </a:p>
          <a:p>
            <a:pPr algn="ctr"/>
            <a:r>
              <a:rPr lang="fr-FR" dirty="0">
                <a:sym typeface="Webdings" panose="05030102010509060703" pitchFamily="18" charset="2"/>
              </a:rPr>
              <a:t> Nombre de sous-vœux non limité et non décompté</a:t>
            </a:r>
            <a:endParaRPr lang="fr-FR" dirty="0"/>
          </a:p>
        </p:txBody>
      </p:sp>
      <p:cxnSp>
        <p:nvCxnSpPr>
          <p:cNvPr id="13" name="Connecteur droit avec flèche 12"/>
          <p:cNvCxnSpPr>
            <a:stCxn id="7" idx="6"/>
            <a:endCxn id="5" idx="1"/>
          </p:cNvCxnSpPr>
          <p:nvPr/>
        </p:nvCxnSpPr>
        <p:spPr>
          <a:xfrm flipV="1">
            <a:off x="2627784" y="1887674"/>
            <a:ext cx="792088" cy="8640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7" idx="6"/>
            <a:endCxn id="12" idx="1"/>
          </p:cNvCxnSpPr>
          <p:nvPr/>
        </p:nvCxnSpPr>
        <p:spPr>
          <a:xfrm>
            <a:off x="2627784" y="2751770"/>
            <a:ext cx="792088" cy="93686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813946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Gabarit powerpoint pour le MESRI</Description0>
  </documentManagement>
</p:properties>
</file>

<file path=customXml/itemProps1.xml><?xml version="1.0" encoding="utf-8"?>
<ds:datastoreItem xmlns:ds="http://schemas.openxmlformats.org/officeDocument/2006/customXml" ds:itemID="{A3F7153E-BC0D-4381-BA75-370C218E39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57A1D6-DBE0-4F71-AA10-B9F6DCEE3E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5FEE13-FEC8-4F1C-8222-8648587329A0}">
  <ds:schemaRefs>
    <ds:schemaRef ds:uri="http://schemas.microsoft.com/office/2006/metadata/properties"/>
    <ds:schemaRef ds:uri="http://purl.org/dc/dcmitype/"/>
    <ds:schemaRef ds:uri="http://schemas.openxmlformats.org/package/2006/metadata/core-properties"/>
    <ds:schemaRef ds:uri="2c7ddd52-0a06-43b1-a35c-dcb15ea2e3f4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264</TotalTime>
  <Words>560</Words>
  <Application>Microsoft Office PowerPoint</Application>
  <PresentationFormat>Affichage à l'écran (16:9)</PresentationFormat>
  <Paragraphs>113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MINISTÈRIEL</vt:lpstr>
      <vt:lpstr>Présentation PowerPoint</vt:lpstr>
      <vt:lpstr>Sommaire</vt:lpstr>
      <vt:lpstr>EVOLUTION DU CONTEXTE REGLEMENTAIRE</vt:lpstr>
      <vt:lpstr>ENTRER EN IFSI</vt:lpstr>
      <vt:lpstr>POSTULER DANS PARCOURSUP</vt:lpstr>
      <vt:lpstr>POSTULER DANS PARCOURSUP</vt:lpstr>
      <vt:lpstr>POSTULER DANS PARCOURSUP</vt:lpstr>
      <vt:lpstr>Le projet de formation motivé</vt:lpstr>
      <vt:lpstr>POSTULER DANS PARCOURSUP</vt:lpstr>
      <vt:lpstr>POSTULER PAR LA VOIE DE LA FORMATION CONTINUE</vt:lpstr>
    </vt:vector>
  </TitlesOfParts>
  <Manager>Client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SAINT ARNOULD Frederique</cp:lastModifiedBy>
  <cp:revision>36</cp:revision>
  <dcterms:created xsi:type="dcterms:W3CDTF">2020-03-05T15:21:24Z</dcterms:created>
  <dcterms:modified xsi:type="dcterms:W3CDTF">2022-11-30T15:10:31Z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