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8" r:id="rId2"/>
  </p:sldMasterIdLst>
  <p:notesMasterIdLst>
    <p:notesMasterId r:id="rId52"/>
  </p:notesMasterIdLst>
  <p:sldIdLst>
    <p:sldId id="757" r:id="rId3"/>
    <p:sldId id="263" r:id="rId4"/>
    <p:sldId id="775" r:id="rId5"/>
    <p:sldId id="755" r:id="rId6"/>
    <p:sldId id="763" r:id="rId7"/>
    <p:sldId id="782" r:id="rId8"/>
    <p:sldId id="764" r:id="rId9"/>
    <p:sldId id="765" r:id="rId10"/>
    <p:sldId id="630" r:id="rId11"/>
    <p:sldId id="737" r:id="rId12"/>
    <p:sldId id="767" r:id="rId13"/>
    <p:sldId id="777" r:id="rId14"/>
    <p:sldId id="770" r:id="rId15"/>
    <p:sldId id="670" r:id="rId16"/>
    <p:sldId id="637" r:id="rId17"/>
    <p:sldId id="773" r:id="rId18"/>
    <p:sldId id="783" r:id="rId19"/>
    <p:sldId id="792" r:id="rId20"/>
    <p:sldId id="650" r:id="rId21"/>
    <p:sldId id="740" r:id="rId22"/>
    <p:sldId id="771" r:id="rId23"/>
    <p:sldId id="715" r:id="rId24"/>
    <p:sldId id="762" r:id="rId25"/>
    <p:sldId id="659" r:id="rId26"/>
    <p:sldId id="660" r:id="rId27"/>
    <p:sldId id="661" r:id="rId28"/>
    <p:sldId id="718" r:id="rId29"/>
    <p:sldId id="720" r:id="rId30"/>
    <p:sldId id="751" r:id="rId31"/>
    <p:sldId id="721" r:id="rId32"/>
    <p:sldId id="678" r:id="rId33"/>
    <p:sldId id="651" r:id="rId34"/>
    <p:sldId id="752" r:id="rId35"/>
    <p:sldId id="662" r:id="rId36"/>
    <p:sldId id="706" r:id="rId37"/>
    <p:sldId id="717" r:id="rId38"/>
    <p:sldId id="759" r:id="rId39"/>
    <p:sldId id="793" r:id="rId40"/>
    <p:sldId id="780" r:id="rId41"/>
    <p:sldId id="784" r:id="rId42"/>
    <p:sldId id="785" r:id="rId43"/>
    <p:sldId id="781" r:id="rId44"/>
    <p:sldId id="729" r:id="rId45"/>
    <p:sldId id="787" r:id="rId46"/>
    <p:sldId id="774" r:id="rId47"/>
    <p:sldId id="791" r:id="rId48"/>
    <p:sldId id="790" r:id="rId49"/>
    <p:sldId id="741" r:id="rId50"/>
    <p:sldId id="732" r:id="rId51"/>
  </p:sldIdLst>
  <p:sldSz cx="12192000" cy="6858000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NAFF Brigitte" initials="HB" lastIdx="1" clrIdx="0">
    <p:extLst>
      <p:ext uri="{19B8F6BF-5375-455C-9EA6-DF929625EA0E}">
        <p15:presenceInfo xmlns:p15="http://schemas.microsoft.com/office/powerpoint/2012/main" userId="S::brigitte.henaff@laregion.fr::5f6fb2a1-b7d4-47d0-8381-9be2df12ca03" providerId="AD"/>
      </p:ext>
    </p:extLst>
  </p:cmAuthor>
  <p:cmAuthor id="2" name="SARICA Laurent" initials="SL" lastIdx="2" clrIdx="1">
    <p:extLst>
      <p:ext uri="{19B8F6BF-5375-455C-9EA6-DF929625EA0E}">
        <p15:presenceInfo xmlns:p15="http://schemas.microsoft.com/office/powerpoint/2012/main" userId="S::laurent.sarica@laregion.fr::57b29148-cc97-45ac-8aba-dc85ce4d7e4c" providerId="AD"/>
      </p:ext>
    </p:extLst>
  </p:cmAuthor>
  <p:cmAuthor id="3" name="SENAUX Marie-Sol" initials="SMS" lastIdx="1" clrIdx="2">
    <p:extLst>
      <p:ext uri="{19B8F6BF-5375-455C-9EA6-DF929625EA0E}">
        <p15:presenceInfo xmlns:p15="http://schemas.microsoft.com/office/powerpoint/2012/main" userId="S-1-5-21-606747145-616249376-839522115-2622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FF"/>
    <a:srgbClr val="9966FF"/>
    <a:srgbClr val="9900FF"/>
    <a:srgbClr val="EA82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09" autoAdjust="0"/>
    <p:restoredTop sz="96101" autoAdjust="0"/>
  </p:normalViewPr>
  <p:slideViewPr>
    <p:cSldViewPr snapToGrid="0" snapToObjects="1">
      <p:cViewPr>
        <p:scale>
          <a:sx n="70" d="100"/>
          <a:sy n="70" d="100"/>
        </p:scale>
        <p:origin x="2244" y="8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CDE760-E02F-45EB-BC80-2C98321E4FCB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CBF6B463-D0F0-4EF3-9512-0E6DB1DD47F7}">
      <dgm:prSet phldrT="[Texte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fr-FR" sz="1600" dirty="0">
              <a:solidFill>
                <a:schemeClr val="tx1"/>
              </a:solidFill>
            </a:rPr>
            <a:t>Deux Unités d’œuvre </a:t>
          </a:r>
          <a:r>
            <a:rPr lang="fr-FR" sz="1600" b="1" dirty="0">
              <a:solidFill>
                <a:schemeClr val="tx1"/>
              </a:solidFill>
            </a:rPr>
            <a:t>non</a:t>
          </a:r>
          <a:r>
            <a:rPr lang="fr-FR" sz="1600" dirty="0">
              <a:solidFill>
                <a:schemeClr val="tx1"/>
              </a:solidFill>
            </a:rPr>
            <a:t> </a:t>
          </a:r>
          <a:r>
            <a:rPr lang="fr-FR" sz="1600" b="1" dirty="0">
              <a:solidFill>
                <a:schemeClr val="tx1"/>
              </a:solidFill>
            </a:rPr>
            <a:t>facturables</a:t>
          </a:r>
        </a:p>
      </dgm:t>
    </dgm:pt>
    <dgm:pt modelId="{6624D8FD-D755-49BF-A619-9CC82887FBB5}" type="parTrans" cxnId="{DAC418B3-5C62-42B7-BD62-DA7A996500C1}">
      <dgm:prSet/>
      <dgm:spPr/>
      <dgm:t>
        <a:bodyPr/>
        <a:lstStyle/>
        <a:p>
          <a:endParaRPr lang="fr-FR"/>
        </a:p>
      </dgm:t>
    </dgm:pt>
    <dgm:pt modelId="{7F65E15D-D0A4-4C81-9082-D4D4B19C2582}" type="sibTrans" cxnId="{DAC418B3-5C62-42B7-BD62-DA7A996500C1}">
      <dgm:prSet/>
      <dgm:spPr/>
      <dgm:t>
        <a:bodyPr/>
        <a:lstStyle/>
        <a:p>
          <a:endParaRPr lang="fr-FR"/>
        </a:p>
      </dgm:t>
    </dgm:pt>
    <dgm:pt modelId="{C630EFF8-63E8-4102-90A2-A88A0AD4C476}">
      <dgm:prSet phldrT="[Texte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fr-FR" sz="1600" dirty="0">
              <a:solidFill>
                <a:schemeClr val="tx1"/>
              </a:solidFill>
            </a:rPr>
            <a:t>Heures en entreprise</a:t>
          </a:r>
        </a:p>
      </dgm:t>
    </dgm:pt>
    <dgm:pt modelId="{E990B000-A865-4F5A-81D0-C42C9803347F}" type="parTrans" cxnId="{E9B73871-29BF-49EE-A577-9F7080532ADB}">
      <dgm:prSet/>
      <dgm:spPr/>
      <dgm:t>
        <a:bodyPr/>
        <a:lstStyle/>
        <a:p>
          <a:endParaRPr lang="fr-FR"/>
        </a:p>
      </dgm:t>
    </dgm:pt>
    <dgm:pt modelId="{F53DA7A8-150B-46B0-82AD-94246A3D35D8}" type="sibTrans" cxnId="{E9B73871-29BF-49EE-A577-9F7080532ADB}">
      <dgm:prSet/>
      <dgm:spPr/>
      <dgm:t>
        <a:bodyPr/>
        <a:lstStyle/>
        <a:p>
          <a:endParaRPr lang="fr-FR"/>
        </a:p>
      </dgm:t>
    </dgm:pt>
    <dgm:pt modelId="{2C5C8B26-EE8C-4D6D-A55F-2ADB444670E7}">
      <dgm:prSet phldrT="[Texte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fr-FR" sz="1600" dirty="0">
              <a:solidFill>
                <a:schemeClr val="tx1"/>
              </a:solidFill>
            </a:rPr>
            <a:t>Heures en centre</a:t>
          </a:r>
        </a:p>
      </dgm:t>
    </dgm:pt>
    <dgm:pt modelId="{E214655B-04EC-4F30-A1DE-DFE2AC52FDE9}" type="sibTrans" cxnId="{4CDCC07A-6B3D-43CF-83D7-ECB9F85B9FD0}">
      <dgm:prSet/>
      <dgm:spPr/>
      <dgm:t>
        <a:bodyPr/>
        <a:lstStyle/>
        <a:p>
          <a:endParaRPr lang="fr-FR"/>
        </a:p>
      </dgm:t>
    </dgm:pt>
    <dgm:pt modelId="{4EFEECF3-23B2-4E91-8F98-082C0250FF66}" type="parTrans" cxnId="{4CDCC07A-6B3D-43CF-83D7-ECB9F85B9FD0}">
      <dgm:prSet/>
      <dgm:spPr/>
      <dgm:t>
        <a:bodyPr/>
        <a:lstStyle/>
        <a:p>
          <a:endParaRPr lang="fr-FR"/>
        </a:p>
      </dgm:t>
    </dgm:pt>
    <dgm:pt modelId="{CDE08BAD-5154-409F-9BD3-E03C000E08E3}" type="pres">
      <dgm:prSet presAssocID="{7CCDE760-E02F-45EB-BC80-2C98321E4FCB}" presName="composite" presStyleCnt="0">
        <dgm:presLayoutVars>
          <dgm:chMax val="1"/>
          <dgm:dir/>
          <dgm:resizeHandles val="exact"/>
        </dgm:presLayoutVars>
      </dgm:prSet>
      <dgm:spPr/>
    </dgm:pt>
    <dgm:pt modelId="{C2DBED6C-4791-42B9-9293-9BDB534C1947}" type="pres">
      <dgm:prSet presAssocID="{CBF6B463-D0F0-4EF3-9512-0E6DB1DD47F7}" presName="roof" presStyleLbl="dkBgShp" presStyleIdx="0" presStyleCnt="2" custLinFactNeighborX="-1995" custLinFactNeighborY="-31368"/>
      <dgm:spPr/>
    </dgm:pt>
    <dgm:pt modelId="{DEE2DCE3-9878-49CF-8997-4967A06F5415}" type="pres">
      <dgm:prSet presAssocID="{CBF6B463-D0F0-4EF3-9512-0E6DB1DD47F7}" presName="pillars" presStyleCnt="0"/>
      <dgm:spPr/>
    </dgm:pt>
    <dgm:pt modelId="{C0D302D4-0755-4CAB-976C-58B9A937A33F}" type="pres">
      <dgm:prSet presAssocID="{CBF6B463-D0F0-4EF3-9512-0E6DB1DD47F7}" presName="pillar1" presStyleLbl="node1" presStyleIdx="0" presStyleCnt="2">
        <dgm:presLayoutVars>
          <dgm:bulletEnabled val="1"/>
        </dgm:presLayoutVars>
      </dgm:prSet>
      <dgm:spPr/>
    </dgm:pt>
    <dgm:pt modelId="{2EB24640-BD9F-447D-92DA-F096A7223967}" type="pres">
      <dgm:prSet presAssocID="{C630EFF8-63E8-4102-90A2-A88A0AD4C476}" presName="pillarX" presStyleLbl="node1" presStyleIdx="1" presStyleCnt="2">
        <dgm:presLayoutVars>
          <dgm:bulletEnabled val="1"/>
        </dgm:presLayoutVars>
      </dgm:prSet>
      <dgm:spPr/>
    </dgm:pt>
    <dgm:pt modelId="{1B3FA7E8-50AD-4904-8A49-983C40F24226}" type="pres">
      <dgm:prSet presAssocID="{CBF6B463-D0F0-4EF3-9512-0E6DB1DD47F7}" presName="base" presStyleLbl="dkBgShp" presStyleIdx="1" presStyleCnt="2"/>
      <dgm:spPr>
        <a:solidFill>
          <a:schemeClr val="bg1"/>
        </a:solidFill>
      </dgm:spPr>
    </dgm:pt>
  </dgm:ptLst>
  <dgm:cxnLst>
    <dgm:cxn modelId="{59579B45-8879-4D9C-BAA4-C6B4FDD76189}" type="presOf" srcId="{7CCDE760-E02F-45EB-BC80-2C98321E4FCB}" destId="{CDE08BAD-5154-409F-9BD3-E03C000E08E3}" srcOrd="0" destOrd="0" presId="urn:microsoft.com/office/officeart/2005/8/layout/hList3"/>
    <dgm:cxn modelId="{E9B73871-29BF-49EE-A577-9F7080532ADB}" srcId="{CBF6B463-D0F0-4EF3-9512-0E6DB1DD47F7}" destId="{C630EFF8-63E8-4102-90A2-A88A0AD4C476}" srcOrd="1" destOrd="0" parTransId="{E990B000-A865-4F5A-81D0-C42C9803347F}" sibTransId="{F53DA7A8-150B-46B0-82AD-94246A3D35D8}"/>
    <dgm:cxn modelId="{4CDCC07A-6B3D-43CF-83D7-ECB9F85B9FD0}" srcId="{CBF6B463-D0F0-4EF3-9512-0E6DB1DD47F7}" destId="{2C5C8B26-EE8C-4D6D-A55F-2ADB444670E7}" srcOrd="0" destOrd="0" parTransId="{4EFEECF3-23B2-4E91-8F98-082C0250FF66}" sibTransId="{E214655B-04EC-4F30-A1DE-DFE2AC52FDE9}"/>
    <dgm:cxn modelId="{B1ACAE91-5FCD-4AB2-A008-AE993D9B5EFA}" type="presOf" srcId="{2C5C8B26-EE8C-4D6D-A55F-2ADB444670E7}" destId="{C0D302D4-0755-4CAB-976C-58B9A937A33F}" srcOrd="0" destOrd="0" presId="urn:microsoft.com/office/officeart/2005/8/layout/hList3"/>
    <dgm:cxn modelId="{C9A5A1AE-2202-45E9-B648-BC7C6B2E07BE}" type="presOf" srcId="{C630EFF8-63E8-4102-90A2-A88A0AD4C476}" destId="{2EB24640-BD9F-447D-92DA-F096A7223967}" srcOrd="0" destOrd="0" presId="urn:microsoft.com/office/officeart/2005/8/layout/hList3"/>
    <dgm:cxn modelId="{DAC418B3-5C62-42B7-BD62-DA7A996500C1}" srcId="{7CCDE760-E02F-45EB-BC80-2C98321E4FCB}" destId="{CBF6B463-D0F0-4EF3-9512-0E6DB1DD47F7}" srcOrd="0" destOrd="0" parTransId="{6624D8FD-D755-49BF-A619-9CC82887FBB5}" sibTransId="{7F65E15D-D0A4-4C81-9082-D4D4B19C2582}"/>
    <dgm:cxn modelId="{01AEADBF-B683-456B-AD3C-90149D15824B}" type="presOf" srcId="{CBF6B463-D0F0-4EF3-9512-0E6DB1DD47F7}" destId="{C2DBED6C-4791-42B9-9293-9BDB534C1947}" srcOrd="0" destOrd="0" presId="urn:microsoft.com/office/officeart/2005/8/layout/hList3"/>
    <dgm:cxn modelId="{60EDB5E8-7C1B-4B6A-9597-5215708D9123}" type="presParOf" srcId="{CDE08BAD-5154-409F-9BD3-E03C000E08E3}" destId="{C2DBED6C-4791-42B9-9293-9BDB534C1947}" srcOrd="0" destOrd="0" presId="urn:microsoft.com/office/officeart/2005/8/layout/hList3"/>
    <dgm:cxn modelId="{C3157ED3-F69F-47E5-B00F-47F35B580387}" type="presParOf" srcId="{CDE08BAD-5154-409F-9BD3-E03C000E08E3}" destId="{DEE2DCE3-9878-49CF-8997-4967A06F5415}" srcOrd="1" destOrd="0" presId="urn:microsoft.com/office/officeart/2005/8/layout/hList3"/>
    <dgm:cxn modelId="{E85C522C-763B-455D-AC28-3855828EB8B5}" type="presParOf" srcId="{DEE2DCE3-9878-49CF-8997-4967A06F5415}" destId="{C0D302D4-0755-4CAB-976C-58B9A937A33F}" srcOrd="0" destOrd="0" presId="urn:microsoft.com/office/officeart/2005/8/layout/hList3"/>
    <dgm:cxn modelId="{6D246F26-8C7B-48ED-A734-747588B2048D}" type="presParOf" srcId="{DEE2DCE3-9878-49CF-8997-4967A06F5415}" destId="{2EB24640-BD9F-447D-92DA-F096A7223967}" srcOrd="1" destOrd="0" presId="urn:microsoft.com/office/officeart/2005/8/layout/hList3"/>
    <dgm:cxn modelId="{BEF8074F-AED6-470D-A60D-8BEC6E9EECB4}" type="presParOf" srcId="{CDE08BAD-5154-409F-9BD3-E03C000E08E3}" destId="{1B3FA7E8-50AD-4904-8A49-983C40F24226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CCDE760-E02F-45EB-BC80-2C98321E4FCB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CBF6B463-D0F0-4EF3-9512-0E6DB1DD47F7}">
      <dgm:prSet phldrT="[Texte]" custT="1"/>
      <dgm:spPr>
        <a:solidFill>
          <a:schemeClr val="accent2"/>
        </a:solidFill>
      </dgm:spPr>
      <dgm:t>
        <a:bodyPr/>
        <a:lstStyle/>
        <a:p>
          <a:r>
            <a:rPr lang="fr-FR" sz="1600" dirty="0">
              <a:solidFill>
                <a:schemeClr val="tx1"/>
              </a:solidFill>
            </a:rPr>
            <a:t>L’unité d’œuvre </a:t>
          </a:r>
          <a:r>
            <a:rPr lang="fr-FR" sz="1600" b="1" dirty="0">
              <a:solidFill>
                <a:schemeClr val="tx1"/>
              </a:solidFill>
            </a:rPr>
            <a:t>facturable</a:t>
          </a:r>
        </a:p>
      </dgm:t>
    </dgm:pt>
    <dgm:pt modelId="{6624D8FD-D755-49BF-A619-9CC82887FBB5}" type="parTrans" cxnId="{DAC418B3-5C62-42B7-BD62-DA7A996500C1}">
      <dgm:prSet/>
      <dgm:spPr/>
      <dgm:t>
        <a:bodyPr/>
        <a:lstStyle/>
        <a:p>
          <a:endParaRPr lang="fr-FR"/>
        </a:p>
      </dgm:t>
    </dgm:pt>
    <dgm:pt modelId="{7F65E15D-D0A4-4C81-9082-D4D4B19C2582}" type="sibTrans" cxnId="{DAC418B3-5C62-42B7-BD62-DA7A996500C1}">
      <dgm:prSet/>
      <dgm:spPr/>
      <dgm:t>
        <a:bodyPr/>
        <a:lstStyle/>
        <a:p>
          <a:endParaRPr lang="fr-FR"/>
        </a:p>
      </dgm:t>
    </dgm:pt>
    <dgm:pt modelId="{C630EFF8-63E8-4102-90A2-A88A0AD4C476}">
      <dgm:prSet phldrT="[Texte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fr-FR" sz="1600" dirty="0">
              <a:solidFill>
                <a:schemeClr val="tx1"/>
              </a:solidFill>
            </a:rPr>
            <a:t>Le Forfait Parcours</a:t>
          </a:r>
        </a:p>
      </dgm:t>
    </dgm:pt>
    <dgm:pt modelId="{E990B000-A865-4F5A-81D0-C42C9803347F}" type="parTrans" cxnId="{E9B73871-29BF-49EE-A577-9F7080532ADB}">
      <dgm:prSet/>
      <dgm:spPr/>
      <dgm:t>
        <a:bodyPr/>
        <a:lstStyle/>
        <a:p>
          <a:endParaRPr lang="fr-FR"/>
        </a:p>
      </dgm:t>
    </dgm:pt>
    <dgm:pt modelId="{F53DA7A8-150B-46B0-82AD-94246A3D35D8}" type="sibTrans" cxnId="{E9B73871-29BF-49EE-A577-9F7080532ADB}">
      <dgm:prSet/>
      <dgm:spPr/>
      <dgm:t>
        <a:bodyPr/>
        <a:lstStyle/>
        <a:p>
          <a:endParaRPr lang="fr-FR"/>
        </a:p>
      </dgm:t>
    </dgm:pt>
    <dgm:pt modelId="{CDE08BAD-5154-409F-9BD3-E03C000E08E3}" type="pres">
      <dgm:prSet presAssocID="{7CCDE760-E02F-45EB-BC80-2C98321E4FCB}" presName="composite" presStyleCnt="0">
        <dgm:presLayoutVars>
          <dgm:chMax val="1"/>
          <dgm:dir/>
          <dgm:resizeHandles val="exact"/>
        </dgm:presLayoutVars>
      </dgm:prSet>
      <dgm:spPr/>
    </dgm:pt>
    <dgm:pt modelId="{C2DBED6C-4791-42B9-9293-9BDB534C1947}" type="pres">
      <dgm:prSet presAssocID="{CBF6B463-D0F0-4EF3-9512-0E6DB1DD47F7}" presName="roof" presStyleLbl="dkBgShp" presStyleIdx="0" presStyleCnt="2" custLinFactNeighborX="-2665"/>
      <dgm:spPr/>
    </dgm:pt>
    <dgm:pt modelId="{DEE2DCE3-9878-49CF-8997-4967A06F5415}" type="pres">
      <dgm:prSet presAssocID="{CBF6B463-D0F0-4EF3-9512-0E6DB1DD47F7}" presName="pillars" presStyleCnt="0"/>
      <dgm:spPr/>
    </dgm:pt>
    <dgm:pt modelId="{C0D302D4-0755-4CAB-976C-58B9A937A33F}" type="pres">
      <dgm:prSet presAssocID="{CBF6B463-D0F0-4EF3-9512-0E6DB1DD47F7}" presName="pillar1" presStyleLbl="node1" presStyleIdx="0" presStyleCnt="1">
        <dgm:presLayoutVars>
          <dgm:bulletEnabled val="1"/>
        </dgm:presLayoutVars>
      </dgm:prSet>
      <dgm:spPr/>
    </dgm:pt>
    <dgm:pt modelId="{1B3FA7E8-50AD-4904-8A49-983C40F24226}" type="pres">
      <dgm:prSet presAssocID="{CBF6B463-D0F0-4EF3-9512-0E6DB1DD47F7}" presName="base" presStyleLbl="dkBgShp" presStyleIdx="1" presStyleCnt="2"/>
      <dgm:spPr>
        <a:solidFill>
          <a:schemeClr val="bg1"/>
        </a:solidFill>
      </dgm:spPr>
    </dgm:pt>
  </dgm:ptLst>
  <dgm:cxnLst>
    <dgm:cxn modelId="{B86D6B3F-5960-4641-8B25-D831BC05C62B}" type="presOf" srcId="{C630EFF8-63E8-4102-90A2-A88A0AD4C476}" destId="{C0D302D4-0755-4CAB-976C-58B9A937A33F}" srcOrd="0" destOrd="0" presId="urn:microsoft.com/office/officeart/2005/8/layout/hList3"/>
    <dgm:cxn modelId="{59579B45-8879-4D9C-BAA4-C6B4FDD76189}" type="presOf" srcId="{7CCDE760-E02F-45EB-BC80-2C98321E4FCB}" destId="{CDE08BAD-5154-409F-9BD3-E03C000E08E3}" srcOrd="0" destOrd="0" presId="urn:microsoft.com/office/officeart/2005/8/layout/hList3"/>
    <dgm:cxn modelId="{E9B73871-29BF-49EE-A577-9F7080532ADB}" srcId="{CBF6B463-D0F0-4EF3-9512-0E6DB1DD47F7}" destId="{C630EFF8-63E8-4102-90A2-A88A0AD4C476}" srcOrd="0" destOrd="0" parTransId="{E990B000-A865-4F5A-81D0-C42C9803347F}" sibTransId="{F53DA7A8-150B-46B0-82AD-94246A3D35D8}"/>
    <dgm:cxn modelId="{DAC418B3-5C62-42B7-BD62-DA7A996500C1}" srcId="{7CCDE760-E02F-45EB-BC80-2C98321E4FCB}" destId="{CBF6B463-D0F0-4EF3-9512-0E6DB1DD47F7}" srcOrd="0" destOrd="0" parTransId="{6624D8FD-D755-49BF-A619-9CC82887FBB5}" sibTransId="{7F65E15D-D0A4-4C81-9082-D4D4B19C2582}"/>
    <dgm:cxn modelId="{01AEADBF-B683-456B-AD3C-90149D15824B}" type="presOf" srcId="{CBF6B463-D0F0-4EF3-9512-0E6DB1DD47F7}" destId="{C2DBED6C-4791-42B9-9293-9BDB534C1947}" srcOrd="0" destOrd="0" presId="urn:microsoft.com/office/officeart/2005/8/layout/hList3"/>
    <dgm:cxn modelId="{60EDB5E8-7C1B-4B6A-9597-5215708D9123}" type="presParOf" srcId="{CDE08BAD-5154-409F-9BD3-E03C000E08E3}" destId="{C2DBED6C-4791-42B9-9293-9BDB534C1947}" srcOrd="0" destOrd="0" presId="urn:microsoft.com/office/officeart/2005/8/layout/hList3"/>
    <dgm:cxn modelId="{C3157ED3-F69F-47E5-B00F-47F35B580387}" type="presParOf" srcId="{CDE08BAD-5154-409F-9BD3-E03C000E08E3}" destId="{DEE2DCE3-9878-49CF-8997-4967A06F5415}" srcOrd="1" destOrd="0" presId="urn:microsoft.com/office/officeart/2005/8/layout/hList3"/>
    <dgm:cxn modelId="{E85C522C-763B-455D-AC28-3855828EB8B5}" type="presParOf" srcId="{DEE2DCE3-9878-49CF-8997-4967A06F5415}" destId="{C0D302D4-0755-4CAB-976C-58B9A937A33F}" srcOrd="0" destOrd="0" presId="urn:microsoft.com/office/officeart/2005/8/layout/hList3"/>
    <dgm:cxn modelId="{BEF8074F-AED6-470D-A60D-8BEC6E9EECB4}" type="presParOf" srcId="{CDE08BAD-5154-409F-9BD3-E03C000E08E3}" destId="{1B3FA7E8-50AD-4904-8A49-983C40F24226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DBED6C-4791-42B9-9293-9BDB534C1947}">
      <dsp:nvSpPr>
        <dsp:cNvPr id="0" name=""/>
        <dsp:cNvSpPr/>
      </dsp:nvSpPr>
      <dsp:spPr>
        <a:xfrm>
          <a:off x="0" y="0"/>
          <a:ext cx="5718629" cy="902178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>
              <a:solidFill>
                <a:schemeClr val="tx1"/>
              </a:solidFill>
            </a:rPr>
            <a:t>Deux Unités d’œuvre </a:t>
          </a:r>
          <a:r>
            <a:rPr lang="fr-FR" sz="1600" b="1" kern="1200" dirty="0">
              <a:solidFill>
                <a:schemeClr val="tx1"/>
              </a:solidFill>
            </a:rPr>
            <a:t>non</a:t>
          </a:r>
          <a:r>
            <a:rPr lang="fr-FR" sz="1600" kern="1200" dirty="0">
              <a:solidFill>
                <a:schemeClr val="tx1"/>
              </a:solidFill>
            </a:rPr>
            <a:t> </a:t>
          </a:r>
          <a:r>
            <a:rPr lang="fr-FR" sz="1600" b="1" kern="1200" dirty="0">
              <a:solidFill>
                <a:schemeClr val="tx1"/>
              </a:solidFill>
            </a:rPr>
            <a:t>facturables</a:t>
          </a:r>
        </a:p>
      </dsp:txBody>
      <dsp:txXfrm>
        <a:off x="0" y="0"/>
        <a:ext cx="5718629" cy="902178"/>
      </dsp:txXfrm>
    </dsp:sp>
    <dsp:sp modelId="{C0D302D4-0755-4CAB-976C-58B9A937A33F}">
      <dsp:nvSpPr>
        <dsp:cNvPr id="0" name=""/>
        <dsp:cNvSpPr/>
      </dsp:nvSpPr>
      <dsp:spPr>
        <a:xfrm>
          <a:off x="0" y="902178"/>
          <a:ext cx="2859314" cy="1894573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>
              <a:solidFill>
                <a:schemeClr val="tx1"/>
              </a:solidFill>
            </a:rPr>
            <a:t>Heures en centre</a:t>
          </a:r>
        </a:p>
      </dsp:txBody>
      <dsp:txXfrm>
        <a:off x="0" y="902178"/>
        <a:ext cx="2859314" cy="1894573"/>
      </dsp:txXfrm>
    </dsp:sp>
    <dsp:sp modelId="{2EB24640-BD9F-447D-92DA-F096A7223967}">
      <dsp:nvSpPr>
        <dsp:cNvPr id="0" name=""/>
        <dsp:cNvSpPr/>
      </dsp:nvSpPr>
      <dsp:spPr>
        <a:xfrm>
          <a:off x="2859314" y="902178"/>
          <a:ext cx="2859314" cy="1894573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>
              <a:solidFill>
                <a:schemeClr val="tx1"/>
              </a:solidFill>
            </a:rPr>
            <a:t>Heures en entreprise</a:t>
          </a:r>
        </a:p>
      </dsp:txBody>
      <dsp:txXfrm>
        <a:off x="2859314" y="902178"/>
        <a:ext cx="2859314" cy="1894573"/>
      </dsp:txXfrm>
    </dsp:sp>
    <dsp:sp modelId="{1B3FA7E8-50AD-4904-8A49-983C40F24226}">
      <dsp:nvSpPr>
        <dsp:cNvPr id="0" name=""/>
        <dsp:cNvSpPr/>
      </dsp:nvSpPr>
      <dsp:spPr>
        <a:xfrm>
          <a:off x="0" y="2796751"/>
          <a:ext cx="5718629" cy="210508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DBED6C-4791-42B9-9293-9BDB534C1947}">
      <dsp:nvSpPr>
        <dsp:cNvPr id="0" name=""/>
        <dsp:cNvSpPr/>
      </dsp:nvSpPr>
      <dsp:spPr>
        <a:xfrm>
          <a:off x="0" y="0"/>
          <a:ext cx="5718629" cy="902178"/>
        </a:xfrm>
        <a:prstGeom prst="rect">
          <a:avLst/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>
              <a:solidFill>
                <a:schemeClr val="tx1"/>
              </a:solidFill>
            </a:rPr>
            <a:t>L’unité d’œuvre </a:t>
          </a:r>
          <a:r>
            <a:rPr lang="fr-FR" sz="1600" b="1" kern="1200" dirty="0">
              <a:solidFill>
                <a:schemeClr val="tx1"/>
              </a:solidFill>
            </a:rPr>
            <a:t>facturable</a:t>
          </a:r>
        </a:p>
      </dsp:txBody>
      <dsp:txXfrm>
        <a:off x="0" y="0"/>
        <a:ext cx="5718629" cy="902178"/>
      </dsp:txXfrm>
    </dsp:sp>
    <dsp:sp modelId="{C0D302D4-0755-4CAB-976C-58B9A937A33F}">
      <dsp:nvSpPr>
        <dsp:cNvPr id="0" name=""/>
        <dsp:cNvSpPr/>
      </dsp:nvSpPr>
      <dsp:spPr>
        <a:xfrm>
          <a:off x="0" y="902178"/>
          <a:ext cx="5718629" cy="1894573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>
              <a:solidFill>
                <a:schemeClr val="tx1"/>
              </a:solidFill>
            </a:rPr>
            <a:t>Le Forfait Parcours</a:t>
          </a:r>
        </a:p>
      </dsp:txBody>
      <dsp:txXfrm>
        <a:off x="0" y="902178"/>
        <a:ext cx="5718629" cy="1894573"/>
      </dsp:txXfrm>
    </dsp:sp>
    <dsp:sp modelId="{1B3FA7E8-50AD-4904-8A49-983C40F24226}">
      <dsp:nvSpPr>
        <dsp:cNvPr id="0" name=""/>
        <dsp:cNvSpPr/>
      </dsp:nvSpPr>
      <dsp:spPr>
        <a:xfrm>
          <a:off x="0" y="2796751"/>
          <a:ext cx="5718629" cy="210508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BBA3D9-44A3-9F41-A6BF-0149CCC0BD5C}" type="datetimeFigureOut">
              <a:rPr lang="fr-FR" smtClean="0"/>
              <a:t>24/10/2025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A261FF-47D8-C44E-B7DA-033B0D19608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7219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A261FF-47D8-C44E-B7DA-033B0D196083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43912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A261FF-47D8-C44E-B7DA-033B0D196083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10339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91136-46DD-48AB-B054-D55C005DE0C5}" type="slidenum">
              <a:rPr lang="fr-FR" smtClean="0"/>
              <a:pPr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83182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91136-46DD-48AB-B054-D55C005DE0C5}" type="slidenum">
              <a:rPr lang="fr-FR" smtClean="0"/>
              <a:pPr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30883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91136-46DD-48AB-B054-D55C005DE0C5}" type="slidenum">
              <a:rPr lang="fr-FR" smtClean="0"/>
              <a:pPr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01160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91136-46DD-48AB-B054-D55C005DE0C5}" type="slidenum">
              <a:rPr lang="fr-FR" smtClean="0"/>
              <a:pPr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79148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91136-46DD-48AB-B054-D55C005DE0C5}" type="slidenum">
              <a:rPr lang="fr-FR" smtClean="0"/>
              <a:pPr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4212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91136-46DD-48AB-B054-D55C005DE0C5}" type="slidenum">
              <a:rPr lang="fr-FR" smtClean="0"/>
              <a:pPr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59050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91136-46DD-48AB-B054-D55C005DE0C5}" type="slidenum">
              <a:rPr lang="fr-FR" smtClean="0"/>
              <a:pPr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12078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91136-46DD-48AB-B054-D55C005DE0C5}" type="slidenum">
              <a:rPr lang="fr-FR" smtClean="0"/>
              <a:pPr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88997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91136-46DD-48AB-B054-D55C005DE0C5}" type="slidenum">
              <a:rPr lang="fr-FR" smtClean="0"/>
              <a:pPr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3787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B91136-46DD-48AB-B054-D55C005DE0C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92332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PB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TEST 22E00010007_2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91136-46DD-48AB-B054-D55C005DE0C5}" type="slidenum">
              <a:rPr lang="fr-FR" smtClean="0"/>
              <a:pPr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94297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91136-46DD-48AB-B054-D55C005DE0C5}" type="slidenum">
              <a:rPr lang="fr-FR" smtClean="0"/>
              <a:pPr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48270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91136-46DD-48AB-B054-D55C005DE0C5}" type="slidenum">
              <a:rPr lang="fr-FR" smtClean="0"/>
              <a:pPr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1531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91136-46DD-48AB-B054-D55C005DE0C5}" type="slidenum">
              <a:rPr lang="fr-FR" smtClean="0"/>
              <a:pPr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84518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91136-46DD-48AB-B054-D55C005DE0C5}" type="slidenum">
              <a:rPr lang="fr-FR" smtClean="0"/>
              <a:pPr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40350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91136-46DD-48AB-B054-D55C005DE0C5}" type="slidenum">
              <a:rPr lang="fr-FR" smtClean="0"/>
              <a:pPr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37424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A261FF-47D8-C44E-B7DA-033B0D196083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97979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91136-46DD-48AB-B054-D55C005DE0C5}" type="slidenum">
              <a:rPr lang="fr-FR" smtClean="0"/>
              <a:pPr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76056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91136-46DD-48AB-B054-D55C005DE0C5}" type="slidenum">
              <a:rPr lang="fr-FR" smtClean="0"/>
              <a:pPr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69793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91136-46DD-48AB-B054-D55C005DE0C5}" type="slidenum">
              <a:rPr lang="fr-FR" smtClean="0"/>
              <a:pPr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14921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B91136-46DD-48AB-B054-D55C005DE0C5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06758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91136-46DD-48AB-B054-D55C005DE0C5}" type="slidenum">
              <a:rPr lang="fr-FR" smtClean="0"/>
              <a:pPr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10052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b="1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91136-46DD-48AB-B054-D55C005DE0C5}" type="slidenum">
              <a:rPr lang="fr-FR" smtClean="0"/>
              <a:pPr/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84524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91136-46DD-48AB-B054-D55C005DE0C5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56843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91136-46DD-48AB-B054-D55C005DE0C5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32502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91136-46DD-48AB-B054-D55C005DE0C5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35553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91136-46DD-48AB-B054-D55C005DE0C5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87213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91136-46DD-48AB-B054-D55C005DE0C5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05450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B91136-46DD-48AB-B054-D55C005DE0C5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414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73" y="117475"/>
            <a:ext cx="11736967" cy="6604000"/>
          </a:xfrm>
          <a:prstGeom prst="rect">
            <a:avLst/>
          </a:prstGeom>
        </p:spPr>
      </p:pic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1100666" y="2363256"/>
            <a:ext cx="7112000" cy="1325563"/>
          </a:xfrm>
        </p:spPr>
        <p:txBody>
          <a:bodyPr>
            <a:normAutofit/>
          </a:bodyPr>
          <a:lstStyle>
            <a:lvl1pPr algn="r">
              <a:defRPr sz="3600">
                <a:latin typeface="+mn-lt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0"/>
          </p:nvPr>
        </p:nvSpPr>
        <p:spPr>
          <a:xfrm>
            <a:off x="2692400" y="3979863"/>
            <a:ext cx="5519738" cy="660400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2400"/>
            </a:lvl1pPr>
          </a:lstStyle>
          <a:p>
            <a:pPr lvl="0"/>
            <a:r>
              <a:rPr lang="fr-FR" dirty="0"/>
              <a:t>Cliquez pour modifier les styles du texte </a:t>
            </a:r>
            <a:r>
              <a:rPr lang="fr-FR"/>
              <a:t>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25822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611"/>
            <a:ext cx="12192000" cy="686003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42067" y="2504601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9203265" y="6241532"/>
            <a:ext cx="2743200" cy="365125"/>
          </a:xfrm>
        </p:spPr>
        <p:txBody>
          <a:bodyPr/>
          <a:lstStyle/>
          <a:p>
            <a:fld id="{62B4C9B9-3EE7-1E48-91F6-F91CEFF5EDA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Espace réservé de la date 12"/>
          <p:cNvSpPr>
            <a:spLocks noGrp="1"/>
          </p:cNvSpPr>
          <p:nvPr>
            <p:ph type="dt" sz="half" idx="13"/>
          </p:nvPr>
        </p:nvSpPr>
        <p:spPr>
          <a:xfrm>
            <a:off x="1164177" y="515684"/>
            <a:ext cx="1121833" cy="330993"/>
          </a:xfrm>
        </p:spPr>
        <p:txBody>
          <a:bodyPr/>
          <a:lstStyle/>
          <a:p>
            <a:r>
              <a:rPr lang="fr-FR">
                <a:solidFill>
                  <a:prstClr val="black">
                    <a:tint val="75000"/>
                  </a:prstClr>
                </a:solidFill>
              </a:rPr>
              <a:t>JJ/MM/AA</a:t>
            </a:r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382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0" y="1"/>
            <a:ext cx="12200127" cy="6864604"/>
          </a:xfrm>
          <a:prstGeom prst="rect">
            <a:avLst/>
          </a:prstGeom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143000" y="446623"/>
            <a:ext cx="2743200" cy="365125"/>
          </a:xfrm>
        </p:spPr>
        <p:txBody>
          <a:bodyPr/>
          <a:lstStyle/>
          <a:p>
            <a:r>
              <a:rPr lang="fr-FR">
                <a:solidFill>
                  <a:prstClr val="black">
                    <a:tint val="75000"/>
                  </a:prstClr>
                </a:solidFill>
              </a:rPr>
              <a:t>JJ/MM/AA</a:t>
            </a:r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9304863" y="6356364"/>
            <a:ext cx="2743200" cy="365125"/>
          </a:xfrm>
        </p:spPr>
        <p:txBody>
          <a:bodyPr/>
          <a:lstStyle/>
          <a:p>
            <a:fld id="{62B4C9B9-3EE7-1E48-91F6-F91CEFF5EDA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1143005" y="1117071"/>
            <a:ext cx="9754129" cy="8128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r-FR" dirty="0"/>
              <a:t>Cliquez pour modifier les styles du texte </a:t>
            </a:r>
            <a:r>
              <a:rPr lang="fr-FR"/>
              <a:t>du masque</a:t>
            </a:r>
            <a:endParaRPr lang="fr-FR" dirty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4"/>
          </p:nvPr>
        </p:nvSpPr>
        <p:spPr>
          <a:xfrm>
            <a:off x="1143000" y="2471739"/>
            <a:ext cx="9753600" cy="36068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1561975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7" y="92078"/>
            <a:ext cx="11819467" cy="6650420"/>
          </a:xfrm>
          <a:prstGeom prst="rect">
            <a:avLst/>
          </a:prstGeom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1159933" y="582096"/>
            <a:ext cx="2743200" cy="365125"/>
          </a:xfrm>
        </p:spPr>
        <p:txBody>
          <a:bodyPr/>
          <a:lstStyle/>
          <a:p>
            <a:r>
              <a:rPr lang="fr-FR">
                <a:solidFill>
                  <a:prstClr val="black">
                    <a:tint val="75000"/>
                  </a:prstClr>
                </a:solidFill>
              </a:rPr>
              <a:t>JJ/MM/AA</a:t>
            </a:r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9347203" y="6356363"/>
            <a:ext cx="2743200" cy="365125"/>
          </a:xfrm>
        </p:spPr>
        <p:txBody>
          <a:bodyPr/>
          <a:lstStyle/>
          <a:p>
            <a:fld id="{62B4C9B9-3EE7-1E48-91F6-F91CEFF5EDA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Espace réservé du contenu 9"/>
          <p:cNvSpPr>
            <a:spLocks noGrp="1"/>
          </p:cNvSpPr>
          <p:nvPr>
            <p:ph sz="quarter" idx="14"/>
          </p:nvPr>
        </p:nvSpPr>
        <p:spPr>
          <a:xfrm>
            <a:off x="1228205" y="2608263"/>
            <a:ext cx="4427537" cy="350520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5"/>
          </p:nvPr>
        </p:nvSpPr>
        <p:spPr>
          <a:xfrm>
            <a:off x="1201742" y="1176871"/>
            <a:ext cx="10075863" cy="1201737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r-FR" dirty="0"/>
              <a:t>Cliquez pour modifier les styles du texte </a:t>
            </a:r>
            <a:r>
              <a:rPr lang="fr-FR"/>
              <a:t>du masque</a:t>
            </a:r>
            <a:endParaRPr lang="fr-FR" dirty="0"/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16"/>
          </p:nvPr>
        </p:nvSpPr>
        <p:spPr>
          <a:xfrm>
            <a:off x="6883938" y="2608263"/>
            <a:ext cx="4376737" cy="35052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7009843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389" cy="6858000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9208008" y="6301500"/>
            <a:ext cx="2743200" cy="365125"/>
          </a:xfrm>
        </p:spPr>
        <p:txBody>
          <a:bodyPr/>
          <a:lstStyle/>
          <a:p>
            <a:fld id="{62B4C9B9-3EE7-1E48-91F6-F91CEFF5EDA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1194816" y="516263"/>
            <a:ext cx="2743200" cy="365125"/>
          </a:xfrm>
        </p:spPr>
        <p:txBody>
          <a:bodyPr/>
          <a:lstStyle/>
          <a:p>
            <a:r>
              <a:rPr lang="fr-FR">
                <a:solidFill>
                  <a:prstClr val="black">
                    <a:tint val="75000"/>
                  </a:prstClr>
                </a:solidFill>
              </a:rPr>
              <a:t>JJ/MM/AA</a:t>
            </a:r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901952" y="1335024"/>
            <a:ext cx="3072384" cy="841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742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-1"/>
            <a:ext cx="11947630" cy="6722533"/>
          </a:xfrm>
          <a:prstGeom prst="rect">
            <a:avLst/>
          </a:prstGeom>
        </p:spPr>
      </p:pic>
      <p:sp>
        <p:nvSpPr>
          <p:cNvPr id="1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9153049" y="6223692"/>
            <a:ext cx="2743200" cy="365125"/>
          </a:xfrm>
        </p:spPr>
        <p:txBody>
          <a:bodyPr/>
          <a:lstStyle/>
          <a:p>
            <a:fld id="{62B4C9B9-3EE7-1E48-91F6-F91CEFF5EDA1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19" name="Espace réservé de la date 18"/>
          <p:cNvSpPr>
            <a:spLocks noGrp="1"/>
          </p:cNvSpPr>
          <p:nvPr>
            <p:ph type="dt" sz="half" idx="16"/>
          </p:nvPr>
        </p:nvSpPr>
        <p:spPr>
          <a:xfrm>
            <a:off x="1109134" y="541866"/>
            <a:ext cx="2743200" cy="365125"/>
          </a:xfrm>
        </p:spPr>
        <p:txBody>
          <a:bodyPr/>
          <a:lstStyle/>
          <a:p>
            <a:r>
              <a:rPr lang="fr-FR"/>
              <a:t>JJ/MM/AA</a:t>
            </a:r>
          </a:p>
        </p:txBody>
      </p:sp>
      <p:sp>
        <p:nvSpPr>
          <p:cNvPr id="22" name="Espace réservé du texte 21"/>
          <p:cNvSpPr>
            <a:spLocks noGrp="1"/>
          </p:cNvSpPr>
          <p:nvPr>
            <p:ph type="body" sz="quarter" idx="17"/>
          </p:nvPr>
        </p:nvSpPr>
        <p:spPr>
          <a:xfrm>
            <a:off x="5029200" y="1449388"/>
            <a:ext cx="2659063" cy="1073150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2400"/>
            </a:lvl1pPr>
            <a:lvl2pPr marL="457200" indent="0" algn="r">
              <a:buNone/>
              <a:defRPr sz="1800"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du texte 21"/>
          <p:cNvSpPr>
            <a:spLocks noGrp="1"/>
          </p:cNvSpPr>
          <p:nvPr>
            <p:ph type="body" sz="quarter" idx="18"/>
          </p:nvPr>
        </p:nvSpPr>
        <p:spPr>
          <a:xfrm>
            <a:off x="5035023" y="3685117"/>
            <a:ext cx="2659063" cy="1073150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2400"/>
            </a:lvl1pPr>
            <a:lvl2pPr marL="457200" indent="0" algn="r">
              <a:buNone/>
              <a:defRPr sz="1800"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8" name="Espace réservé du texte 27"/>
          <p:cNvSpPr>
            <a:spLocks noGrp="1"/>
          </p:cNvSpPr>
          <p:nvPr>
            <p:ph type="body" sz="quarter" idx="19"/>
          </p:nvPr>
        </p:nvSpPr>
        <p:spPr>
          <a:xfrm>
            <a:off x="8087838" y="2802466"/>
            <a:ext cx="2844800" cy="1117600"/>
          </a:xfrm>
        </p:spPr>
        <p:txBody>
          <a:bodyPr/>
          <a:lstStyle>
            <a:lvl1pPr marL="0" indent="0" algn="l">
              <a:buFontTx/>
              <a:buNone/>
              <a:defRPr sz="2400"/>
            </a:lvl1pPr>
            <a:lvl2pPr marL="457200" indent="0" algn="l">
              <a:buFontTx/>
              <a:buNone/>
              <a:defRPr sz="1800"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du contenu vertical 3"/>
          <p:cNvSpPr>
            <a:spLocks noGrp="1"/>
          </p:cNvSpPr>
          <p:nvPr>
            <p:ph orient="vert" sz="quarter" idx="20" hasCustomPrompt="1"/>
          </p:nvPr>
        </p:nvSpPr>
        <p:spPr>
          <a:xfrm rot="10800000">
            <a:off x="3179234" y="1476376"/>
            <a:ext cx="787400" cy="3046412"/>
          </a:xfrm>
        </p:spPr>
        <p:txBody>
          <a:bodyPr vert="eaVert">
            <a:normAutofit/>
          </a:bodyPr>
          <a:lstStyle>
            <a:lvl1pPr marL="0" indent="0">
              <a:buNone/>
              <a:defRPr sz="4000"/>
            </a:lvl1pPr>
          </a:lstStyle>
          <a:p>
            <a:pPr lvl="0"/>
            <a:r>
              <a:rPr lang="fr-FR"/>
              <a:t>SOMMAIRE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11695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611"/>
            <a:ext cx="12192000" cy="686003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42067" y="2504588"/>
            <a:ext cx="10515600" cy="132556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9203265" y="6241519"/>
            <a:ext cx="2743200" cy="365125"/>
          </a:xfrm>
        </p:spPr>
        <p:txBody>
          <a:bodyPr/>
          <a:lstStyle/>
          <a:p>
            <a:fld id="{62B4C9B9-3EE7-1E48-91F6-F91CEFF5EDA1}" type="slidenum">
              <a:rPr lang="fr-FR" smtClean="0"/>
              <a:t>‹N°›</a:t>
            </a:fld>
            <a:endParaRPr lang="fr-FR"/>
          </a:p>
        </p:txBody>
      </p:sp>
      <p:sp>
        <p:nvSpPr>
          <p:cNvPr id="13" name="Espace réservé de la date 12"/>
          <p:cNvSpPr>
            <a:spLocks noGrp="1"/>
          </p:cNvSpPr>
          <p:nvPr>
            <p:ph type="dt" sz="half" idx="13"/>
          </p:nvPr>
        </p:nvSpPr>
        <p:spPr>
          <a:xfrm>
            <a:off x="1164166" y="515674"/>
            <a:ext cx="1121833" cy="330993"/>
          </a:xfrm>
        </p:spPr>
        <p:txBody>
          <a:bodyPr/>
          <a:lstStyle/>
          <a:p>
            <a:r>
              <a:rPr lang="fr-FR"/>
              <a:t>JJ/MM/AA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92434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6" y="0"/>
            <a:ext cx="12200126" cy="6864604"/>
          </a:xfrm>
          <a:prstGeom prst="rect">
            <a:avLst/>
          </a:prstGeom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143000" y="446617"/>
            <a:ext cx="2743200" cy="365125"/>
          </a:xfrm>
        </p:spPr>
        <p:txBody>
          <a:bodyPr/>
          <a:lstStyle/>
          <a:p>
            <a:r>
              <a:rPr lang="fr-FR"/>
              <a:t>JJ/MM/AA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9304862" y="6356350"/>
            <a:ext cx="2743200" cy="365125"/>
          </a:xfrm>
        </p:spPr>
        <p:txBody>
          <a:bodyPr/>
          <a:lstStyle/>
          <a:p>
            <a:fld id="{62B4C9B9-3EE7-1E48-91F6-F91CEFF5EDA1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1143000" y="1117071"/>
            <a:ext cx="9754129" cy="8128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r-FR" dirty="0"/>
              <a:t>Cliquez pour modifier les styles du texte </a:t>
            </a:r>
            <a:r>
              <a:rPr lang="fr-FR"/>
              <a:t>du masque</a:t>
            </a:r>
            <a:endParaRPr lang="fr-FR" dirty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4"/>
          </p:nvPr>
        </p:nvSpPr>
        <p:spPr>
          <a:xfrm>
            <a:off x="1143000" y="2471738"/>
            <a:ext cx="9753600" cy="36068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732602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7" y="92077"/>
            <a:ext cx="11819467" cy="6650420"/>
          </a:xfrm>
          <a:prstGeom prst="rect">
            <a:avLst/>
          </a:prstGeom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1159933" y="582083"/>
            <a:ext cx="2743200" cy="365125"/>
          </a:xfrm>
        </p:spPr>
        <p:txBody>
          <a:bodyPr/>
          <a:lstStyle/>
          <a:p>
            <a:r>
              <a:rPr lang="fr-FR"/>
              <a:t>JJ/MM/AA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9347203" y="6356349"/>
            <a:ext cx="2743200" cy="365125"/>
          </a:xfrm>
        </p:spPr>
        <p:txBody>
          <a:bodyPr/>
          <a:lstStyle/>
          <a:p>
            <a:fld id="{62B4C9B9-3EE7-1E48-91F6-F91CEFF5EDA1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Espace réservé du contenu 9"/>
          <p:cNvSpPr>
            <a:spLocks noGrp="1"/>
          </p:cNvSpPr>
          <p:nvPr>
            <p:ph sz="quarter" idx="14"/>
          </p:nvPr>
        </p:nvSpPr>
        <p:spPr>
          <a:xfrm>
            <a:off x="1228194" y="2608263"/>
            <a:ext cx="4427537" cy="350520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5"/>
          </p:nvPr>
        </p:nvSpPr>
        <p:spPr>
          <a:xfrm>
            <a:off x="1201738" y="1176867"/>
            <a:ext cx="10075862" cy="1201737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r-FR" dirty="0"/>
              <a:t>Cliquez pour modifier les styles du texte </a:t>
            </a:r>
            <a:r>
              <a:rPr lang="fr-FR"/>
              <a:t>du masque</a:t>
            </a:r>
            <a:endParaRPr lang="fr-FR" dirty="0"/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16"/>
          </p:nvPr>
        </p:nvSpPr>
        <p:spPr>
          <a:xfrm>
            <a:off x="6883928" y="2608263"/>
            <a:ext cx="4376737" cy="35052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689733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389" cy="6858000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9208008" y="6301486"/>
            <a:ext cx="2743200" cy="365125"/>
          </a:xfrm>
        </p:spPr>
        <p:txBody>
          <a:bodyPr/>
          <a:lstStyle/>
          <a:p>
            <a:fld id="{62B4C9B9-3EE7-1E48-91F6-F91CEFF5EDA1}" type="slidenum">
              <a:rPr lang="fr-FR" smtClean="0"/>
              <a:t>‹N°›</a:t>
            </a:fld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1194816" y="516255"/>
            <a:ext cx="2743200" cy="365125"/>
          </a:xfrm>
        </p:spPr>
        <p:txBody>
          <a:bodyPr/>
          <a:lstStyle/>
          <a:p>
            <a:r>
              <a:rPr lang="fr-FR"/>
              <a:t>JJ/MM/AA</a:t>
            </a:r>
            <a:endParaRPr lang="fr-FR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901952" y="1335024"/>
            <a:ext cx="3072384" cy="841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9081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calai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88695" y="4466300"/>
            <a:ext cx="7260107" cy="978729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3200" b="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fr-FR" dirty="0"/>
              <a:t>Cliquez pour modifier le style du titre</a:t>
            </a:r>
            <a:endParaRPr lang="en-US" dirty="0"/>
          </a:p>
        </p:txBody>
      </p:sp>
      <p:sp>
        <p:nvSpPr>
          <p:cNvPr id="11" name="Sous-titre 2"/>
          <p:cNvSpPr>
            <a:spLocks noGrp="1"/>
          </p:cNvSpPr>
          <p:nvPr userDrawn="1">
            <p:ph type="subTitle" idx="1"/>
          </p:nvPr>
        </p:nvSpPr>
        <p:spPr>
          <a:xfrm>
            <a:off x="2188695" y="2773907"/>
            <a:ext cx="7260107" cy="46172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2667" b="1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 dirty="0"/>
          </a:p>
        </p:txBody>
      </p:sp>
      <p:sp>
        <p:nvSpPr>
          <p:cNvPr id="12" name="Espace réservé de la date 6"/>
          <p:cNvSpPr>
            <a:spLocks noGrp="1"/>
          </p:cNvSpPr>
          <p:nvPr>
            <p:ph type="dt" sz="half" idx="2"/>
          </p:nvPr>
        </p:nvSpPr>
        <p:spPr>
          <a:xfrm>
            <a:off x="1215927" y="557185"/>
            <a:ext cx="9120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kumimoji="0" lang="fr-FR" sz="1067" b="0" i="0" u="none" strike="noStrike" kern="120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algn="l"/>
            <a:r>
              <a:rPr lang="fr-FR"/>
              <a:t>JJ/MM/AA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82842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82" y="117475"/>
            <a:ext cx="11736967" cy="6604000"/>
          </a:xfrm>
          <a:prstGeom prst="rect">
            <a:avLst/>
          </a:prstGeom>
        </p:spPr>
      </p:pic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1100667" y="2363269"/>
            <a:ext cx="7112000" cy="1325563"/>
          </a:xfrm>
        </p:spPr>
        <p:txBody>
          <a:bodyPr>
            <a:normAutofit/>
          </a:bodyPr>
          <a:lstStyle>
            <a:lvl1pPr algn="r">
              <a:defRPr sz="3600">
                <a:latin typeface="+mn-lt"/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0"/>
          </p:nvPr>
        </p:nvSpPr>
        <p:spPr>
          <a:xfrm>
            <a:off x="2692401" y="3979863"/>
            <a:ext cx="5519739" cy="660400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2400"/>
            </a:lvl1pPr>
          </a:lstStyle>
          <a:p>
            <a:pPr lvl="0"/>
            <a:r>
              <a:rPr lang="fr-FR" dirty="0"/>
              <a:t>Cliquez pour modifier les styles du texte </a:t>
            </a:r>
            <a:r>
              <a:rPr lang="fr-FR"/>
              <a:t>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60003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6" y="-1"/>
            <a:ext cx="11947631" cy="6722533"/>
          </a:xfrm>
          <a:prstGeom prst="rect">
            <a:avLst/>
          </a:prstGeom>
        </p:spPr>
      </p:pic>
      <p:sp>
        <p:nvSpPr>
          <p:cNvPr id="1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9153049" y="6223706"/>
            <a:ext cx="2743200" cy="365125"/>
          </a:xfrm>
        </p:spPr>
        <p:txBody>
          <a:bodyPr/>
          <a:lstStyle/>
          <a:p>
            <a:fld id="{62B4C9B9-3EE7-1E48-91F6-F91CEFF5EDA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Espace réservé de la date 18"/>
          <p:cNvSpPr>
            <a:spLocks noGrp="1"/>
          </p:cNvSpPr>
          <p:nvPr>
            <p:ph type="dt" sz="half" idx="16"/>
          </p:nvPr>
        </p:nvSpPr>
        <p:spPr>
          <a:xfrm>
            <a:off x="1109135" y="541880"/>
            <a:ext cx="2743200" cy="365125"/>
          </a:xfrm>
        </p:spPr>
        <p:txBody>
          <a:bodyPr/>
          <a:lstStyle/>
          <a:p>
            <a:r>
              <a:rPr lang="fr-FR">
                <a:solidFill>
                  <a:prstClr val="black">
                    <a:tint val="75000"/>
                  </a:prstClr>
                </a:solidFill>
              </a:rPr>
              <a:t>JJ/MM/AA</a:t>
            </a:r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Espace réservé du texte 21"/>
          <p:cNvSpPr>
            <a:spLocks noGrp="1"/>
          </p:cNvSpPr>
          <p:nvPr>
            <p:ph type="body" sz="quarter" idx="17"/>
          </p:nvPr>
        </p:nvSpPr>
        <p:spPr>
          <a:xfrm>
            <a:off x="5029211" y="1449389"/>
            <a:ext cx="2659063" cy="1073151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2400"/>
            </a:lvl1pPr>
            <a:lvl2pPr marL="457189" indent="0" algn="r">
              <a:buNone/>
              <a:defRPr sz="1800"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du texte 21"/>
          <p:cNvSpPr>
            <a:spLocks noGrp="1"/>
          </p:cNvSpPr>
          <p:nvPr>
            <p:ph type="body" sz="quarter" idx="18"/>
          </p:nvPr>
        </p:nvSpPr>
        <p:spPr>
          <a:xfrm>
            <a:off x="5035034" y="3685118"/>
            <a:ext cx="2659063" cy="1073151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2400"/>
            </a:lvl1pPr>
            <a:lvl2pPr marL="457189" indent="0" algn="r">
              <a:buNone/>
              <a:defRPr sz="1800"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8" name="Espace réservé du texte 27"/>
          <p:cNvSpPr>
            <a:spLocks noGrp="1"/>
          </p:cNvSpPr>
          <p:nvPr>
            <p:ph type="body" sz="quarter" idx="19"/>
          </p:nvPr>
        </p:nvSpPr>
        <p:spPr>
          <a:xfrm>
            <a:off x="8087839" y="2802467"/>
            <a:ext cx="2844800" cy="1117600"/>
          </a:xfrm>
        </p:spPr>
        <p:txBody>
          <a:bodyPr/>
          <a:lstStyle>
            <a:lvl1pPr marL="0" indent="0" algn="l">
              <a:buFontTx/>
              <a:buNone/>
              <a:defRPr sz="2400"/>
            </a:lvl1pPr>
            <a:lvl2pPr marL="457189" indent="0" algn="l">
              <a:buFontTx/>
              <a:buNone/>
              <a:defRPr sz="1800"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du contenu vertical 3"/>
          <p:cNvSpPr>
            <a:spLocks noGrp="1"/>
          </p:cNvSpPr>
          <p:nvPr>
            <p:ph orient="vert" sz="quarter" idx="20" hasCustomPrompt="1"/>
          </p:nvPr>
        </p:nvSpPr>
        <p:spPr>
          <a:xfrm rot="10800000">
            <a:off x="3179235" y="1476377"/>
            <a:ext cx="787400" cy="3046412"/>
          </a:xfrm>
        </p:spPr>
        <p:txBody>
          <a:bodyPr vert="eaVert">
            <a:normAutofit/>
          </a:bodyPr>
          <a:lstStyle>
            <a:lvl1pPr marL="0" indent="0">
              <a:buNone/>
              <a:defRPr sz="4000"/>
            </a:lvl1pPr>
          </a:lstStyle>
          <a:p>
            <a:pPr lvl="0"/>
            <a:r>
              <a:rPr lang="fr-FR"/>
              <a:t>SOMMAIRE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0515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JJ/MM/AA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B4C9B9-3EE7-1E48-91F6-F91CEFF5ED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917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  <p:sldLayoutId id="2147483656" r:id="rId5"/>
    <p:sldLayoutId id="2147483657" r:id="rId6"/>
    <p:sldLayoutId id="2147483658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>
                <a:solidFill>
                  <a:prstClr val="black">
                    <a:tint val="75000"/>
                  </a:prstClr>
                </a:solidFill>
              </a:rPr>
              <a:t>JJ/MM/AA</a:t>
            </a:r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6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B4C9B9-3EE7-1E48-91F6-F91CEFF5EDA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791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pixabay.com/en/attention-warning-sign-triangular-297169/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hyperlink" Target="https://pixabay.com/en/attention-warning-exclamation-mark-148478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pixabay.com/en/attention-warning-exclamation-mark-148478/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pixabay.com/en/attention-warning-exclamation-mark-148478/" TargetMode="Externa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pixabay.com/en/attention-warning-exclamation-mark-148478/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hyperlink" Target="https://www.senegal.campusfrance.org/appel-a-la-vigilance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png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pixabay.com/en/attention-warning-exclamation-mark-148478/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pixabay.com/en/attention-warning-exclamation-mark-148478/" TargetMode="External"/><Relationship Id="rId4" Type="http://schemas.openxmlformats.org/officeDocument/2006/relationships/image" Target="../media/image1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4.png"/><Relationship Id="rId4" Type="http://schemas.openxmlformats.org/officeDocument/2006/relationships/image" Target="../media/image32.sv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.mpe@atexo.com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5" Type="http://schemas.openxmlformats.org/officeDocument/2006/relationships/hyperlink" Target="mailto:Projetpro@laregion.fr" TargetMode="External"/><Relationship Id="rId4" Type="http://schemas.openxmlformats.org/officeDocument/2006/relationships/hyperlink" Target="mailto:sigma@laregion.fr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44218" y="3438218"/>
            <a:ext cx="6733407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fr-FR" sz="2000" b="1" dirty="0">
              <a:solidFill>
                <a:srgbClr val="FFC000"/>
              </a:solidFill>
            </a:endParaRPr>
          </a:p>
          <a:p>
            <a:pPr algn="r"/>
            <a:endParaRPr lang="fr-FR" sz="2000" dirty="0">
              <a:solidFill>
                <a:srgbClr val="FFC000"/>
              </a:solidFill>
            </a:endParaRPr>
          </a:p>
          <a:p>
            <a:pPr algn="r"/>
            <a:br>
              <a:rPr lang="fr-FR" i="1" dirty="0"/>
            </a:br>
            <a:endParaRPr lang="fr-FR" sz="3200" dirty="0">
              <a:solidFill>
                <a:srgbClr val="FFFF00"/>
              </a:solidFill>
            </a:endParaRPr>
          </a:p>
          <a:p>
            <a:pPr algn="r"/>
            <a:endParaRPr lang="fr-FR" sz="2000" dirty="0"/>
          </a:p>
          <a:p>
            <a:pPr algn="r"/>
            <a:r>
              <a:rPr lang="fr-FR" sz="2000" dirty="0"/>
              <a:t>Octobre 2025 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CF29CB50-5345-41A3-8F86-AB50953D8CB4}"/>
              </a:ext>
            </a:extLst>
          </p:cNvPr>
          <p:cNvSpPr txBox="1">
            <a:spLocks/>
          </p:cNvSpPr>
          <p:nvPr/>
        </p:nvSpPr>
        <p:spPr>
          <a:xfrm>
            <a:off x="531291" y="2696457"/>
            <a:ext cx="7685482" cy="2661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sz="8000" dirty="0">
                <a:solidFill>
                  <a:srgbClr val="FFC000"/>
                </a:solidFill>
              </a:rPr>
              <a:t>Direction de la Formation et des Parcours Professionnels</a:t>
            </a:r>
          </a:p>
          <a:p>
            <a:endParaRPr lang="fr-FR" sz="8000" dirty="0">
              <a:solidFill>
                <a:srgbClr val="FFC000"/>
              </a:solidFill>
            </a:endParaRPr>
          </a:p>
          <a:p>
            <a:endParaRPr lang="fr-FR" sz="8000" dirty="0">
              <a:solidFill>
                <a:srgbClr val="FFC000"/>
              </a:solidFill>
            </a:endParaRPr>
          </a:p>
          <a:p>
            <a:endParaRPr lang="fr-FR" sz="6200" dirty="0">
              <a:solidFill>
                <a:srgbClr val="FFC000"/>
              </a:solidFill>
            </a:endParaRPr>
          </a:p>
          <a:p>
            <a:endParaRPr lang="fr-FR" sz="6200" dirty="0">
              <a:solidFill>
                <a:srgbClr val="FFC000"/>
              </a:solidFill>
            </a:endParaRPr>
          </a:p>
          <a:p>
            <a:pPr algn="ctr"/>
            <a:r>
              <a:rPr lang="fr-FR" sz="8600" dirty="0">
                <a:solidFill>
                  <a:srgbClr val="FFC000"/>
                </a:solidFill>
              </a:rPr>
              <a:t>PRF 27</a:t>
            </a:r>
          </a:p>
          <a:p>
            <a:pPr algn="ctr"/>
            <a:r>
              <a:rPr lang="fr-FR" sz="8600" dirty="0">
                <a:solidFill>
                  <a:srgbClr val="FFC000"/>
                </a:solidFill>
              </a:rPr>
              <a:t> </a:t>
            </a:r>
          </a:p>
          <a:p>
            <a:pPr algn="ctr">
              <a:lnSpc>
                <a:spcPct val="120000"/>
              </a:lnSpc>
            </a:pPr>
            <a:r>
              <a:rPr lang="fr-FR" sz="8600" dirty="0">
                <a:solidFill>
                  <a:srgbClr val="FFC000"/>
                </a:solidFill>
              </a:rPr>
              <a:t>PROJET PRO – SPECIFICITES </a:t>
            </a:r>
          </a:p>
          <a:p>
            <a:pPr algn="ctr">
              <a:lnSpc>
                <a:spcPct val="120000"/>
              </a:lnSpc>
            </a:pPr>
            <a:r>
              <a:rPr lang="fr-FR" sz="8600" dirty="0">
                <a:solidFill>
                  <a:srgbClr val="FFC000"/>
                </a:solidFill>
              </a:rPr>
              <a:t>de l’unité d’œuvre FORFAIT PARCOURS</a:t>
            </a:r>
          </a:p>
          <a:p>
            <a:endParaRPr lang="fr-FR" sz="86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338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1ADB699-AC0E-4F78-8111-5FA1BCDF0C05}"/>
              </a:ext>
            </a:extLst>
          </p:cNvPr>
          <p:cNvSpPr txBox="1"/>
          <p:nvPr/>
        </p:nvSpPr>
        <p:spPr>
          <a:xfrm>
            <a:off x="799891" y="1596025"/>
            <a:ext cx="1059221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600" b="1" u="sng" dirty="0"/>
          </a:p>
          <a:p>
            <a:r>
              <a:rPr lang="fr-FR" sz="1600" b="1" u="sng" dirty="0">
                <a:solidFill>
                  <a:srgbClr val="FF0000"/>
                </a:solidFill>
              </a:rPr>
              <a:t>1 - Obligations pour le paiement du 1</a:t>
            </a:r>
            <a:r>
              <a:rPr lang="fr-FR" sz="1600" b="1" u="sng" baseline="30000" dirty="0">
                <a:solidFill>
                  <a:srgbClr val="FF0000"/>
                </a:solidFill>
              </a:rPr>
              <a:t>er</a:t>
            </a:r>
            <a:r>
              <a:rPr lang="fr-FR" sz="1600" b="1" u="sng" dirty="0">
                <a:solidFill>
                  <a:srgbClr val="FF0000"/>
                </a:solidFill>
              </a:rPr>
              <a:t> versement</a:t>
            </a:r>
          </a:p>
          <a:p>
            <a:endParaRPr lang="fr-FR" sz="1600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600" dirty="0">
                <a:solidFill>
                  <a:prstClr val="black"/>
                </a:solidFill>
              </a:rPr>
              <a:t>Saisir dans SIGMA le numéro </a:t>
            </a:r>
            <a:r>
              <a:rPr lang="fr-FR" sz="1600" b="1" dirty="0">
                <a:solidFill>
                  <a:prstClr val="black"/>
                </a:solidFill>
              </a:rPr>
              <a:t>France Travail en respectant les 7 CHIFFRES ET </a:t>
            </a:r>
            <a:r>
              <a:rPr lang="fr-FR" sz="1600" b="1" u="sng" dirty="0">
                <a:solidFill>
                  <a:prstClr val="black"/>
                </a:solidFill>
              </a:rPr>
              <a:t>UNE LETTRE MAJUSCULE </a:t>
            </a:r>
            <a:r>
              <a:rPr lang="fr-FR" sz="1600" u="sng" dirty="0">
                <a:solidFill>
                  <a:prstClr val="black"/>
                </a:solidFill>
              </a:rPr>
              <a:t>(changement à venir : 11 chiffres)</a:t>
            </a:r>
            <a:endParaRPr lang="fr-FR" sz="1600" dirty="0">
              <a:solidFill>
                <a:prstClr val="black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fr-FR" sz="1600" dirty="0">
                <a:solidFill>
                  <a:prstClr val="black"/>
                </a:solidFill>
              </a:rPr>
              <a:t>Avoir recueilli les émargements électroniques des stagiaires dans </a:t>
            </a:r>
            <a:r>
              <a:rPr lang="fr-FR" sz="1600" dirty="0" err="1">
                <a:solidFill>
                  <a:prstClr val="black"/>
                </a:solidFill>
              </a:rPr>
              <a:t>SoWeSign</a:t>
            </a:r>
            <a:r>
              <a:rPr lang="fr-FR" sz="1600" dirty="0">
                <a:solidFill>
                  <a:prstClr val="black"/>
                </a:solidFill>
              </a:rPr>
              <a:t> et avoir synchronisé les émargements en s’assurant de la validité du document et de la qualité des émargements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600" dirty="0">
                <a:solidFill>
                  <a:prstClr val="black"/>
                </a:solidFill>
              </a:rPr>
              <a:t>Les indicateurs européens si le bon de commande a un co-financement européen</a:t>
            </a:r>
          </a:p>
          <a:p>
            <a:endParaRPr lang="fr-FR" sz="1600" dirty="0">
              <a:solidFill>
                <a:prstClr val="black"/>
              </a:solidFill>
            </a:endParaRPr>
          </a:p>
          <a:p>
            <a:r>
              <a:rPr lang="fr-FR" sz="1600" dirty="0"/>
              <a:t>	 	</a:t>
            </a:r>
          </a:p>
          <a:p>
            <a:r>
              <a:rPr lang="fr-FR" sz="1600" b="1" u="sng" dirty="0">
                <a:solidFill>
                  <a:srgbClr val="FF0000"/>
                </a:solidFill>
              </a:rPr>
              <a:t>2 - Pièces à déposer dans SIGMA</a:t>
            </a:r>
          </a:p>
          <a:p>
            <a:endParaRPr lang="fr-FR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600" dirty="0"/>
              <a:t>Le contrat d’engagement cosigné par l’OF et le stagiaire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fr-FR" sz="1600" dirty="0"/>
              <a:t>L’attestation mineur signée au plus tard le jour de l’entrée en formation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fr-FR" sz="1600" dirty="0"/>
              <a:t>Le justificatif France Travail justifiant son inscription le jour de l’entrée en formation ou dans les 3 jours maximum </a:t>
            </a:r>
          </a:p>
          <a:p>
            <a:r>
              <a:rPr lang="fr-FR" sz="1600" dirty="0"/>
              <a:t>     Cf article 13 du CCAP et article 2 du CCTP</a:t>
            </a:r>
          </a:p>
          <a:p>
            <a:endParaRPr lang="fr-FR" sz="1600" dirty="0"/>
          </a:p>
        </p:txBody>
      </p:sp>
      <p:pic>
        <p:nvPicPr>
          <p:cNvPr id="7" name="Graphique 6" descr="Ampoule">
            <a:extLst>
              <a:ext uri="{FF2B5EF4-FFF2-40B4-BE49-F238E27FC236}">
                <a16:creationId xmlns:a16="http://schemas.microsoft.com/office/drawing/2014/main" id="{7EC32725-9552-4EB1-B1C4-A0C01E9DB9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1409976"/>
            <a:ext cx="914400" cy="914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3FA539E-9CCB-4C97-8F37-1EC188C09E90}"/>
              </a:ext>
            </a:extLst>
          </p:cNvPr>
          <p:cNvSpPr/>
          <p:nvPr/>
        </p:nvSpPr>
        <p:spPr>
          <a:xfrm>
            <a:off x="2655277" y="245217"/>
            <a:ext cx="7526215" cy="161987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tabLst>
                <a:tab pos="914377" algn="l"/>
              </a:tabLst>
            </a:pPr>
            <a:endParaRPr lang="fr-FR" sz="1467" b="1" dirty="0">
              <a:solidFill>
                <a:prstClr val="black"/>
              </a:solidFill>
              <a:latin typeface="Verdana" panose="020B0604030504040204"/>
              <a:cs typeface="Times New Roman" panose="02020603050405020304" pitchFamily="18" charset="0"/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  <a:tabLst>
                <a:tab pos="914377" algn="l"/>
              </a:tabLst>
            </a:pPr>
            <a:r>
              <a:rPr lang="fr-FR" sz="1467" b="1" dirty="0">
                <a:solidFill>
                  <a:prstClr val="black"/>
                </a:solidFill>
                <a:latin typeface="Verdana" panose="020B0604030504040204"/>
                <a:cs typeface="Times New Roman" panose="02020603050405020304" pitchFamily="18" charset="0"/>
              </a:rPr>
              <a:t>ENGAGEMENT DU STAGIAIRE</a:t>
            </a:r>
            <a:endParaRPr lang="fr-FR" sz="1467" b="1" dirty="0">
              <a:solidFill>
                <a:prstClr val="black"/>
              </a:solidFill>
              <a:latin typeface="Verdana" panose="020B0604030504040204"/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  <a:tabLst>
                <a:tab pos="914377" algn="l"/>
              </a:tabLst>
            </a:pPr>
            <a:r>
              <a:rPr lang="fr-FR" sz="1467" b="1" dirty="0">
                <a:solidFill>
                  <a:srgbClr val="C00000"/>
                </a:solidFill>
                <a:latin typeface="Verdana" panose="020B0604030504040204"/>
                <a:cs typeface="Times New Roman" panose="02020603050405020304" pitchFamily="18" charset="0"/>
              </a:rPr>
              <a:t>1</a:t>
            </a:r>
            <a:r>
              <a:rPr lang="fr-FR" sz="1467" b="1" baseline="30000" dirty="0">
                <a:solidFill>
                  <a:srgbClr val="C00000"/>
                </a:solidFill>
                <a:latin typeface="Verdana" panose="020B0604030504040204"/>
                <a:cs typeface="Times New Roman" panose="02020603050405020304" pitchFamily="18" charset="0"/>
              </a:rPr>
              <a:t>er</a:t>
            </a:r>
            <a:r>
              <a:rPr lang="fr-FR" sz="1467" b="1" dirty="0">
                <a:solidFill>
                  <a:srgbClr val="C00000"/>
                </a:solidFill>
                <a:latin typeface="Verdana" panose="020B0604030504040204"/>
                <a:cs typeface="Times New Roman" panose="02020603050405020304" pitchFamily="18" charset="0"/>
              </a:rPr>
              <a:t> Paiement (30 % du forfait)</a:t>
            </a: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  <a:tabLst>
                <a:tab pos="914377" algn="l"/>
              </a:tabLst>
            </a:pPr>
            <a:r>
              <a:rPr lang="fr-FR" sz="1200" b="1" dirty="0">
                <a:solidFill>
                  <a:srgbClr val="C00000"/>
                </a:solidFill>
                <a:latin typeface="Verdana" panose="020B0604030504040204"/>
                <a:cs typeface="Times New Roman" panose="02020603050405020304" pitchFamily="18" charset="0"/>
              </a:rPr>
              <a:t> </a:t>
            </a:r>
          </a:p>
          <a:p>
            <a:pPr marL="0" lvl="2" indent="-171446" defTabSz="914377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fr-FR" sz="1100" b="1" dirty="0">
                <a:solidFill>
                  <a:prstClr val="black"/>
                </a:solidFill>
                <a:latin typeface="Verdana" panose="020B0604030504040204"/>
              </a:rPr>
              <a:t>1 – Obligations pour le premier versement </a:t>
            </a:r>
          </a:p>
          <a:p>
            <a:pPr marL="0" lvl="2" indent="-171446" defTabSz="914377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fr-FR" sz="1100" b="1" dirty="0">
                <a:solidFill>
                  <a:prstClr val="black"/>
                </a:solidFill>
                <a:latin typeface="Verdana" panose="020B0604030504040204"/>
              </a:rPr>
              <a:t>2 – Pièces à déposer dans SIGMA</a:t>
            </a:r>
          </a:p>
          <a:p>
            <a:pPr marL="0" lvl="2" indent="-171446" defTabSz="914377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fr-FR" sz="1100" b="1" dirty="0">
                <a:solidFill>
                  <a:prstClr val="black"/>
                </a:solidFill>
                <a:latin typeface="Verdana" panose="020B0604030504040204"/>
              </a:rPr>
              <a:t>3 – Contrôle de la synchronisation mensuelle des assiduités </a:t>
            </a:r>
          </a:p>
          <a:p>
            <a:pPr marL="0" lvl="2" indent="-171446" defTabSz="914377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fr-FR" sz="1100" b="1" dirty="0">
                <a:solidFill>
                  <a:prstClr val="black"/>
                </a:solidFill>
                <a:latin typeface="Verdana" panose="020B0604030504040204"/>
              </a:rPr>
              <a:t>4 – Points de vigilance</a:t>
            </a:r>
            <a:endParaRPr lang="fr-FR" sz="1100" dirty="0">
              <a:solidFill>
                <a:prstClr val="black"/>
              </a:solidFill>
              <a:latin typeface="Verdana" panose="020B0604030504040204"/>
            </a:endParaRPr>
          </a:p>
          <a:p>
            <a:pPr marL="0" lvl="2" defTabSz="914377" fontAlgn="base">
              <a:spcBef>
                <a:spcPct val="0"/>
              </a:spcBef>
              <a:spcAft>
                <a:spcPct val="0"/>
              </a:spcAft>
            </a:pPr>
            <a:endParaRPr lang="fr-FR" sz="1050" b="1" dirty="0">
              <a:solidFill>
                <a:prstClr val="black"/>
              </a:solidFill>
              <a:latin typeface="Verdana" panose="020B0604030504040204"/>
            </a:endParaRPr>
          </a:p>
          <a:p>
            <a:pPr marL="0" lvl="2" indent="-171446" defTabSz="914377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fr-FR" sz="1000" u="sng" dirty="0">
              <a:solidFill>
                <a:prstClr val="black"/>
              </a:solidFill>
              <a:latin typeface="Verdana" panose="020B0604030504040204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3DA54C0-FA53-46F2-9150-6C18D3AEE7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914400" y="5509236"/>
            <a:ext cx="280637" cy="245217"/>
          </a:xfrm>
          <a:prstGeom prst="rect">
            <a:avLst/>
          </a:prstGeom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9CB241-B4F7-4604-AC1F-0DA577E09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4C9B9-3EE7-1E48-91F6-F91CEFF5EDA1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28770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que 5" descr="Ampoule">
            <a:extLst>
              <a:ext uri="{FF2B5EF4-FFF2-40B4-BE49-F238E27FC236}">
                <a16:creationId xmlns:a16="http://schemas.microsoft.com/office/drawing/2014/main" id="{BB1D1EBC-D3CB-4EFA-8417-63B7CB2387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30480" y="1358501"/>
            <a:ext cx="914400" cy="9144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7D6EFCCB-209F-4C96-BCB3-6FBC9B1B8C4F}"/>
              </a:ext>
            </a:extLst>
          </p:cNvPr>
          <p:cNvSpPr txBox="1"/>
          <p:nvPr/>
        </p:nvSpPr>
        <p:spPr>
          <a:xfrm>
            <a:off x="2598126" y="590676"/>
            <a:ext cx="76361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3 -Contrôle synchronisation des assiduités dans SWS 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946727A-1D9D-4AE4-AC56-D175DE3E1727}"/>
              </a:ext>
            </a:extLst>
          </p:cNvPr>
          <p:cNvSpPr txBox="1"/>
          <p:nvPr/>
        </p:nvSpPr>
        <p:spPr>
          <a:xfrm>
            <a:off x="883920" y="1029255"/>
            <a:ext cx="10554872" cy="55245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fr-FR" sz="1100" b="0" i="0" u="none" strike="noStrike" baseline="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just"/>
            <a:r>
              <a:rPr lang="fr-FR" sz="1800" b="0" i="0" u="none" strike="noStrike" baseline="0" dirty="0">
                <a:solidFill>
                  <a:srgbClr val="000000"/>
                </a:solidFill>
                <a:latin typeface="Verdana" panose="020B0604030504040204" pitchFamily="34" charset="0"/>
              </a:rPr>
              <a:t>La synchronisation des assiduités depuis SIGMA s’effectue mensuellement à terme échu.</a:t>
            </a:r>
          </a:p>
          <a:p>
            <a:pPr algn="just"/>
            <a:endParaRPr lang="fr-FR" sz="1800" b="0" i="0" u="none" strike="noStrike" baseline="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just"/>
            <a:r>
              <a:rPr lang="fr-FR" sz="1800" dirty="0"/>
              <a:t>Après synchronisation </a:t>
            </a:r>
            <a:r>
              <a:rPr lang="fr-FR" dirty="0"/>
              <a:t>d</a:t>
            </a:r>
            <a:r>
              <a:rPr lang="fr-FR" sz="1800" dirty="0"/>
              <a:t>es assiduités dans SIGMA, vous devez contrôler :</a:t>
            </a:r>
          </a:p>
          <a:p>
            <a:pPr algn="just"/>
            <a:endParaRPr lang="fr-FR" sz="1800" b="1" u="sng" dirty="0">
              <a:solidFill>
                <a:srgbClr val="FF0000"/>
              </a:solidFill>
            </a:endParaRPr>
          </a:p>
          <a:p>
            <a:pPr marL="285750" indent="-285750" algn="just">
              <a:buFontTx/>
              <a:buChar char="-"/>
            </a:pPr>
            <a:r>
              <a:rPr lang="fr-FR" sz="1800" b="1" u="sng" dirty="0">
                <a:solidFill>
                  <a:srgbClr val="FF0000"/>
                </a:solidFill>
              </a:rPr>
              <a:t>la qualité des émargements effectués par les stagiaires et les formateurs</a:t>
            </a:r>
          </a:p>
          <a:p>
            <a:pPr algn="just"/>
            <a:endParaRPr lang="fr-FR" sz="1800" b="1" u="sng" dirty="0">
              <a:solidFill>
                <a:srgbClr val="FF0000"/>
              </a:solidFill>
            </a:endParaRPr>
          </a:p>
          <a:p>
            <a:pPr marL="285750" indent="-285750" algn="just">
              <a:buFontTx/>
              <a:buChar char="-"/>
            </a:pPr>
            <a:r>
              <a:rPr lang="fr-FR" sz="1800" b="1" u="sng" dirty="0">
                <a:solidFill>
                  <a:srgbClr val="FF0000"/>
                </a:solidFill>
              </a:rPr>
              <a:t>la validité du document.</a:t>
            </a:r>
            <a:r>
              <a:rPr lang="fr-FR" sz="1800" dirty="0"/>
              <a:t> </a:t>
            </a:r>
          </a:p>
          <a:p>
            <a:pPr algn="just"/>
            <a:endParaRPr lang="fr-FR" sz="1800" dirty="0"/>
          </a:p>
          <a:p>
            <a:pPr algn="just"/>
            <a:r>
              <a:rPr lang="fr-FR" sz="1800" dirty="0"/>
              <a:t>Vous pouvez </a:t>
            </a:r>
            <a:r>
              <a:rPr lang="fr-FR" dirty="0"/>
              <a:t>corriger et synchroniser </a:t>
            </a:r>
            <a:r>
              <a:rPr lang="fr-FR" sz="1800" dirty="0"/>
              <a:t>autant de fois que nécessaire tant que la période n’est pas validée.</a:t>
            </a:r>
          </a:p>
          <a:p>
            <a:pPr algn="just"/>
            <a:endParaRPr lang="fr-FR" sz="1800" dirty="0"/>
          </a:p>
          <a:p>
            <a:pPr algn="just"/>
            <a:r>
              <a:rPr lang="fr-FR" sz="1800" dirty="0"/>
              <a:t>Vous pouvez dévalider les périodes pour correction tant que vous n’avez généré la facture.</a:t>
            </a:r>
          </a:p>
          <a:p>
            <a:pPr algn="just"/>
            <a:endParaRPr lang="fr-FR" dirty="0"/>
          </a:p>
          <a:p>
            <a:pPr algn="just"/>
            <a:r>
              <a:rPr lang="fr-FR" sz="1800" dirty="0"/>
              <a:t>Si vous constatez une erreur après génération de la facture vous devez vous adresser à la Région pour rejet de la facture afin de vous redonner la main.</a:t>
            </a:r>
          </a:p>
          <a:p>
            <a:pPr algn="just"/>
            <a:endParaRPr lang="fr-FR" sz="1800" b="0" i="0" u="none" strike="noStrike" baseline="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just"/>
            <a:endParaRPr lang="fr-FR" sz="1800" b="0" i="0" u="none" strike="noStrike" baseline="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just"/>
            <a:endParaRPr lang="fr-FR" sz="1800" b="0" i="0" u="none" strike="noStrike" baseline="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F1ADEF4-F740-46E1-B506-4351A591E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4C9B9-3EE7-1E48-91F6-F91CEFF5EDA1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18066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que 5" descr="Ampoule">
            <a:extLst>
              <a:ext uri="{FF2B5EF4-FFF2-40B4-BE49-F238E27FC236}">
                <a16:creationId xmlns:a16="http://schemas.microsoft.com/office/drawing/2014/main" id="{BB1D1EBC-D3CB-4EFA-8417-63B7CB2387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30480" y="1358501"/>
            <a:ext cx="914400" cy="9144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7D6EFCCB-209F-4C96-BCB3-6FBC9B1B8C4F}"/>
              </a:ext>
            </a:extLst>
          </p:cNvPr>
          <p:cNvSpPr txBox="1"/>
          <p:nvPr/>
        </p:nvSpPr>
        <p:spPr>
          <a:xfrm>
            <a:off x="2598126" y="590676"/>
            <a:ext cx="76361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3 - Contrôle synchronisation des assiduités dans SWS 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946727A-1D9D-4AE4-AC56-D175DE3E1727}"/>
              </a:ext>
            </a:extLst>
          </p:cNvPr>
          <p:cNvSpPr txBox="1"/>
          <p:nvPr/>
        </p:nvSpPr>
        <p:spPr>
          <a:xfrm>
            <a:off x="1138749" y="1202506"/>
            <a:ext cx="10554872" cy="815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fr-FR" sz="1100" b="0" i="0" u="none" strike="noStrike" baseline="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l"/>
            <a:r>
              <a:rPr lang="fr-FR" sz="1800" b="1" i="0" u="sng" strike="noStrike" baseline="0" dirty="0">
                <a:solidFill>
                  <a:srgbClr val="FF0000"/>
                </a:solidFill>
                <a:latin typeface="Verdana" panose="020B0604030504040204" pitchFamily="34" charset="0"/>
              </a:rPr>
              <a:t>Qualité de l’émargement</a:t>
            </a:r>
          </a:p>
          <a:p>
            <a:pPr algn="l"/>
            <a:endParaRPr lang="fr-FR" sz="1800" b="0" i="0" u="none" strike="noStrike" baseline="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E03FD0C1-133A-4C62-A874-C76261D571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621" y="2058382"/>
            <a:ext cx="3986876" cy="1255260"/>
          </a:xfrm>
          <a:prstGeom prst="rect">
            <a:avLst/>
          </a:prstGeom>
        </p:spPr>
      </p:pic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68D40C5E-DF98-41B1-B718-B5177D436A82}"/>
              </a:ext>
            </a:extLst>
          </p:cNvPr>
          <p:cNvSpPr/>
          <p:nvPr/>
        </p:nvSpPr>
        <p:spPr>
          <a:xfrm>
            <a:off x="1602464" y="2136080"/>
            <a:ext cx="1678252" cy="1099863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1E193D11-DC11-4658-AE39-BC4B8D81E73B}"/>
              </a:ext>
            </a:extLst>
          </p:cNvPr>
          <p:cNvSpPr/>
          <p:nvPr/>
        </p:nvSpPr>
        <p:spPr>
          <a:xfrm>
            <a:off x="4843937" y="1980683"/>
            <a:ext cx="6399442" cy="125526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endParaRPr lang="fr-FR" dirty="0"/>
          </a:p>
          <a:p>
            <a:pPr lvl="1" algn="ctr"/>
            <a:r>
              <a:rPr lang="fr-FR" sz="1600" dirty="0"/>
              <a:t>Manque les signatures des formateurs.</a:t>
            </a:r>
          </a:p>
          <a:p>
            <a:pPr lvl="1" algn="ctr"/>
            <a:endParaRPr lang="fr-FR" sz="1600" dirty="0"/>
          </a:p>
          <a:p>
            <a:pPr lvl="1" algn="ctr"/>
            <a:r>
              <a:rPr lang="fr-FR" sz="1600" dirty="0"/>
              <a:t>Ce manquement doit être corrigé obligatoirement avant la validation de la période et l’émission de la facture.</a:t>
            </a:r>
          </a:p>
          <a:p>
            <a:pPr lvl="1" algn="ctr"/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202FCC1-C158-499F-9062-6F848F8BD8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9863004" y="317053"/>
            <a:ext cx="742481" cy="61730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D0FE7E4-D629-478C-A79D-6D45DC9F86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8951" y="3391340"/>
            <a:ext cx="2583069" cy="118155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9BB06135-5341-4B4A-9EE5-6CBC59493222}"/>
              </a:ext>
            </a:extLst>
          </p:cNvPr>
          <p:cNvSpPr txBox="1"/>
          <p:nvPr/>
        </p:nvSpPr>
        <p:spPr>
          <a:xfrm>
            <a:off x="3127973" y="3797449"/>
            <a:ext cx="6111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Emargements irrecevables </a:t>
            </a:r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83A1B1F-7878-4206-A0BF-CD2003EF4F0C}"/>
              </a:ext>
            </a:extLst>
          </p:cNvPr>
          <p:cNvPicPr/>
          <p:nvPr/>
        </p:nvPicPr>
        <p:blipFill>
          <a:blip r:embed="rId9"/>
          <a:stretch>
            <a:fillRect/>
          </a:stretch>
        </p:blipFill>
        <p:spPr>
          <a:xfrm>
            <a:off x="948622" y="4728288"/>
            <a:ext cx="3306508" cy="1382802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911E31D6-8C45-4A0C-9588-CAF912E48835}"/>
              </a:ext>
            </a:extLst>
          </p:cNvPr>
          <p:cNvSpPr txBox="1"/>
          <p:nvPr/>
        </p:nvSpPr>
        <p:spPr>
          <a:xfrm>
            <a:off x="4567474" y="5286162"/>
            <a:ext cx="6111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Emargements irrecevables car alternance de signature </a:t>
            </a:r>
            <a:endParaRPr lang="fr-FR" sz="1800" b="0" i="0" u="none" strike="noStrike" baseline="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64D958E-9257-4A2B-8FB6-0EA901D40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4C9B9-3EE7-1E48-91F6-F91CEFF5EDA1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12342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que 5" descr="Ampoule">
            <a:extLst>
              <a:ext uri="{FF2B5EF4-FFF2-40B4-BE49-F238E27FC236}">
                <a16:creationId xmlns:a16="http://schemas.microsoft.com/office/drawing/2014/main" id="{BB1D1EBC-D3CB-4EFA-8417-63B7CB2387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30480" y="1358501"/>
            <a:ext cx="914400" cy="9144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7D6EFCCB-209F-4C96-BCB3-6FBC9B1B8C4F}"/>
              </a:ext>
            </a:extLst>
          </p:cNvPr>
          <p:cNvSpPr txBox="1"/>
          <p:nvPr/>
        </p:nvSpPr>
        <p:spPr>
          <a:xfrm>
            <a:off x="2598126" y="458792"/>
            <a:ext cx="72404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3 - Contrôle synchronisation des assiduités dans SWS </a:t>
            </a:r>
            <a:endParaRPr lang="fr-FR" dirty="0">
              <a:solidFill>
                <a:srgbClr val="FF0000"/>
              </a:solidFill>
            </a:endParaRPr>
          </a:p>
          <a:p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946727A-1D9D-4AE4-AC56-D175DE3E1727}"/>
              </a:ext>
            </a:extLst>
          </p:cNvPr>
          <p:cNvSpPr txBox="1"/>
          <p:nvPr/>
        </p:nvSpPr>
        <p:spPr>
          <a:xfrm>
            <a:off x="591282" y="1521817"/>
            <a:ext cx="663095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000000"/>
                </a:solidFill>
                <a:latin typeface="Arial" panose="020B0604020202020204" pitchFamily="34" charset="0"/>
              </a:rPr>
              <a:t>    </a:t>
            </a:r>
            <a:r>
              <a:rPr lang="fr-FR" b="1" u="sng" dirty="0">
                <a:solidFill>
                  <a:srgbClr val="FF0000"/>
                </a:solidFill>
                <a:latin typeface="Verdana" panose="020B0604030504040204" pitchFamily="34" charset="0"/>
              </a:rPr>
              <a:t>Validité du document</a:t>
            </a:r>
          </a:p>
          <a:p>
            <a:endParaRPr lang="fr-FR" dirty="0"/>
          </a:p>
          <a:p>
            <a:endParaRPr lang="fr-FR" sz="1800" dirty="0"/>
          </a:p>
          <a:p>
            <a:endParaRPr lang="fr-FR" sz="1800" dirty="0"/>
          </a:p>
          <a:p>
            <a:endParaRPr lang="fr-FR" sz="1800" b="0" i="0" u="none" strike="noStrike" baseline="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endParaRPr lang="fr-FR" sz="1800" b="0" i="0" u="none" strike="noStrike" baseline="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l"/>
            <a:endParaRPr lang="fr-FR" sz="1800" b="0" i="0" u="none" strike="noStrike" baseline="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07496489-08FD-43BB-B213-103DCACB7C77}"/>
              </a:ext>
            </a:extLst>
          </p:cNvPr>
          <p:cNvSpPr/>
          <p:nvPr/>
        </p:nvSpPr>
        <p:spPr>
          <a:xfrm>
            <a:off x="7474998" y="1358502"/>
            <a:ext cx="3833082" cy="431802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</a:endParaRPr>
          </a:p>
          <a:p>
            <a:pPr algn="ctr"/>
            <a:endParaRPr lang="fr-FR" dirty="0">
              <a:solidFill>
                <a:schemeClr val="bg1"/>
              </a:solidFill>
            </a:endParaRPr>
          </a:p>
          <a:p>
            <a:pPr algn="ctr"/>
            <a:r>
              <a:rPr lang="fr-FR" dirty="0">
                <a:solidFill>
                  <a:schemeClr val="bg1"/>
                </a:solidFill>
              </a:rPr>
              <a:t>Après synchronisation, vous devez vous assurer que ce bandeau n’apparait pas sur le document. </a:t>
            </a:r>
            <a:br>
              <a:rPr lang="fr-FR" dirty="0">
                <a:solidFill>
                  <a:schemeClr val="bg1"/>
                </a:solidFill>
              </a:rPr>
            </a:br>
            <a:r>
              <a:rPr lang="fr-FR" b="1" dirty="0">
                <a:solidFill>
                  <a:schemeClr val="bg1"/>
                </a:solidFill>
              </a:rPr>
              <a:t>Si c’est le cas, votre facture sera obligatoirement rejetée </a:t>
            </a:r>
            <a:r>
              <a:rPr lang="fr-FR" dirty="0">
                <a:solidFill>
                  <a:schemeClr val="bg1"/>
                </a:solidFill>
              </a:rPr>
              <a:t>pour vous permettre d’apporter les modifications.</a:t>
            </a:r>
          </a:p>
          <a:p>
            <a:pPr algn="ctr"/>
            <a:r>
              <a:rPr lang="fr-FR" dirty="0">
                <a:solidFill>
                  <a:schemeClr val="bg1"/>
                </a:solidFill>
              </a:rPr>
              <a:t>Après corrections vous devrez resynchroniser avant validation de la période.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3FBD9AE2-57AC-4E0D-B711-96C0265EAA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865151" y="1358501"/>
            <a:ext cx="1052776" cy="87528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00B2EC7-9B2A-4044-82EB-F1493D150B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3480" y="2048192"/>
            <a:ext cx="6000750" cy="3009900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87F45CF-137F-4520-8736-1146459B4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4C9B9-3EE7-1E48-91F6-F91CEFF5EDA1}" type="slidenum">
              <a:rPr lang="fr-FR" smtClean="0"/>
              <a:t>13</a:t>
            </a:fld>
            <a:endParaRPr lang="fr-FR"/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590B3F70-513F-41A8-82C3-4723AB32A99D}"/>
              </a:ext>
            </a:extLst>
          </p:cNvPr>
          <p:cNvCxnSpPr/>
          <p:nvPr/>
        </p:nvCxnSpPr>
        <p:spPr>
          <a:xfrm flipH="1">
            <a:off x="6464808" y="3621024"/>
            <a:ext cx="941832" cy="85039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151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1ADB699-AC0E-4F78-8111-5FA1BCDF0C05}"/>
              </a:ext>
            </a:extLst>
          </p:cNvPr>
          <p:cNvSpPr txBox="1"/>
          <p:nvPr/>
        </p:nvSpPr>
        <p:spPr>
          <a:xfrm>
            <a:off x="883920" y="1454919"/>
            <a:ext cx="104241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pPr lvl="1"/>
            <a:endParaRPr lang="fr-FR" dirty="0"/>
          </a:p>
          <a:p>
            <a:endParaRPr lang="fr-FR" dirty="0"/>
          </a:p>
          <a:p>
            <a:endParaRPr lang="fr-FR" dirty="0"/>
          </a:p>
          <a:p>
            <a:pPr marL="285750" indent="-285750">
              <a:buFont typeface="Symbol" panose="05050102010706020507" pitchFamily="18" charset="2"/>
              <a:buChar char="Þ"/>
            </a:pPr>
            <a:endParaRPr lang="fr-FR" dirty="0"/>
          </a:p>
          <a:p>
            <a:pPr marL="285750" indent="-285750">
              <a:buFont typeface="Symbol" panose="05050102010706020507" pitchFamily="18" charset="2"/>
              <a:buChar char="Þ"/>
            </a:pPr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64F4FC5-3EC2-4D3F-BAEE-E2A30AEA0B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452" y="1172788"/>
            <a:ext cx="11297804" cy="2101376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26023A80-263C-4263-8E54-052E07EE9D4A}"/>
              </a:ext>
            </a:extLst>
          </p:cNvPr>
          <p:cNvSpPr/>
          <p:nvPr/>
        </p:nvSpPr>
        <p:spPr>
          <a:xfrm>
            <a:off x="2417885" y="430823"/>
            <a:ext cx="7156938" cy="6590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Saisie du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AFCB4DD-6793-4A45-9999-3F53BD1D8A12}"/>
              </a:ext>
            </a:extLst>
          </p:cNvPr>
          <p:cNvSpPr txBox="1"/>
          <p:nvPr/>
        </p:nvSpPr>
        <p:spPr>
          <a:xfrm>
            <a:off x="2617177" y="575672"/>
            <a:ext cx="68436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4 – Saisies, dépôts et alertes du 1</a:t>
            </a:r>
            <a:r>
              <a:rPr lang="fr-FR" b="1" baseline="30000" dirty="0">
                <a:solidFill>
                  <a:srgbClr val="FF0000"/>
                </a:solidFill>
              </a:rPr>
              <a:t>er</a:t>
            </a:r>
            <a:r>
              <a:rPr lang="fr-FR" b="1" dirty="0">
                <a:solidFill>
                  <a:srgbClr val="FF0000"/>
                </a:solidFill>
              </a:rPr>
              <a:t> versement 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29F5009D-E163-47C3-8EC4-6B60246A42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50409" y="4193941"/>
            <a:ext cx="1348375" cy="1121052"/>
          </a:xfrm>
          <a:prstGeom prst="rect">
            <a:avLst/>
          </a:prstGeom>
        </p:spPr>
      </p:pic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5B9333B3-840C-48A7-A52A-A2DDCD5A806A}"/>
              </a:ext>
            </a:extLst>
          </p:cNvPr>
          <p:cNvSpPr/>
          <p:nvPr/>
        </p:nvSpPr>
        <p:spPr>
          <a:xfrm>
            <a:off x="1777219" y="3947311"/>
            <a:ext cx="9390184" cy="189972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bg1"/>
              </a:solidFill>
            </a:endParaRPr>
          </a:p>
          <a:p>
            <a:pPr algn="ctr"/>
            <a:r>
              <a:rPr lang="fr-FR" dirty="0">
                <a:solidFill>
                  <a:schemeClr val="bg1"/>
                </a:solidFill>
              </a:rPr>
              <a:t>Avant la saisie de la date d’engagement du stagiaire, il faut s’assurer que le mois sélectionné correspondant au mois de la date de signature de l’engagement.</a:t>
            </a:r>
          </a:p>
          <a:p>
            <a:pPr algn="ctr"/>
            <a:endParaRPr lang="fr-FR" dirty="0">
              <a:solidFill>
                <a:schemeClr val="bg1"/>
              </a:solidFill>
            </a:endParaRPr>
          </a:p>
          <a:p>
            <a:pPr algn="ctr"/>
            <a:r>
              <a:rPr lang="fr-FR" dirty="0">
                <a:solidFill>
                  <a:schemeClr val="bg1"/>
                </a:solidFill>
              </a:rPr>
              <a:t>Dans cet exemple le mois sélectionné est </a:t>
            </a:r>
            <a:r>
              <a:rPr lang="fr-FR" u="sng" dirty="0">
                <a:solidFill>
                  <a:schemeClr val="bg1"/>
                </a:solidFill>
              </a:rPr>
              <a:t>SEPTEMBRE</a:t>
            </a:r>
            <a:r>
              <a:rPr lang="fr-FR" dirty="0">
                <a:solidFill>
                  <a:schemeClr val="bg1"/>
                </a:solidFill>
              </a:rPr>
              <a:t>, je vais saisir tous les engagements signés au mois de Septembre.</a:t>
            </a:r>
          </a:p>
          <a:p>
            <a:pPr algn="ctr"/>
            <a:endParaRPr lang="fr-FR" dirty="0">
              <a:solidFill>
                <a:schemeClr val="bg1"/>
              </a:solidFill>
            </a:endParaRPr>
          </a:p>
          <a:p>
            <a:pPr algn="ctr"/>
            <a:r>
              <a:rPr lang="fr-FR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C9888A5-15CB-4AD3-AF15-0DF38219D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4C9B9-3EE7-1E48-91F6-F91CEFF5EDA1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23557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1ADB699-AC0E-4F78-8111-5FA1BCDF0C05}"/>
              </a:ext>
            </a:extLst>
          </p:cNvPr>
          <p:cNvSpPr txBox="1"/>
          <p:nvPr/>
        </p:nvSpPr>
        <p:spPr>
          <a:xfrm>
            <a:off x="883920" y="1454919"/>
            <a:ext cx="104241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b="1" dirty="0"/>
          </a:p>
          <a:p>
            <a:endParaRPr lang="fr-FR" dirty="0"/>
          </a:p>
          <a:p>
            <a:endParaRPr lang="fr-FR" dirty="0"/>
          </a:p>
          <a:p>
            <a:pPr marL="285750" indent="-285750">
              <a:buFont typeface="Symbol" panose="05050102010706020507" pitchFamily="18" charset="2"/>
              <a:buChar char="Þ"/>
            </a:pPr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6" name="Graphique 5" descr="Ampoule">
            <a:extLst>
              <a:ext uri="{FF2B5EF4-FFF2-40B4-BE49-F238E27FC236}">
                <a16:creationId xmlns:a16="http://schemas.microsoft.com/office/drawing/2014/main" id="{BB1D1EBC-D3CB-4EFA-8417-63B7CB2387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30480" y="1358501"/>
            <a:ext cx="914400" cy="914400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383F04CE-721D-496D-8C2C-2AD19BBC152D}"/>
              </a:ext>
            </a:extLst>
          </p:cNvPr>
          <p:cNvSpPr/>
          <p:nvPr/>
        </p:nvSpPr>
        <p:spPr>
          <a:xfrm>
            <a:off x="1583864" y="4159902"/>
            <a:ext cx="9390184" cy="171579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 S’assurer que le document déposé est conforme </a:t>
            </a:r>
            <a:r>
              <a:rPr lang="fr-FR" b="1" u="sng" dirty="0">
                <a:solidFill>
                  <a:schemeClr val="bg1"/>
                </a:solidFill>
              </a:rPr>
              <a:t>aux derniers modèles à disposition sur le site de la région :</a:t>
            </a:r>
          </a:p>
          <a:p>
            <a:pPr algn="ctr"/>
            <a:endParaRPr lang="fr-FR" dirty="0">
              <a:solidFill>
                <a:schemeClr val="bg1"/>
              </a:solidFill>
            </a:endParaRPr>
          </a:p>
          <a:p>
            <a:pPr algn="ctr"/>
            <a:r>
              <a:rPr lang="fr-FR" dirty="0">
                <a:solidFill>
                  <a:schemeClr val="bg1"/>
                </a:solidFill>
              </a:rPr>
              <a:t>- contrat d’engagement  co-signé par le stagiaire et organisme</a:t>
            </a:r>
          </a:p>
          <a:p>
            <a:pPr algn="ctr"/>
            <a:endParaRPr lang="fr-FR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E062D46-62DF-4CD4-B417-51D32A04A4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209732" y="4202559"/>
            <a:ext cx="1348375" cy="1121052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7D6EFCCB-209F-4C96-BCB3-6FBC9B1B8C4F}"/>
              </a:ext>
            </a:extLst>
          </p:cNvPr>
          <p:cNvSpPr txBox="1"/>
          <p:nvPr/>
        </p:nvSpPr>
        <p:spPr>
          <a:xfrm>
            <a:off x="2598126" y="590676"/>
            <a:ext cx="73616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4 – Saisies, dépôts et alertes du 1</a:t>
            </a:r>
            <a:r>
              <a:rPr lang="fr-FR" b="1" baseline="30000" dirty="0">
                <a:solidFill>
                  <a:srgbClr val="FF0000"/>
                </a:solidFill>
              </a:rPr>
              <a:t>er</a:t>
            </a:r>
            <a:r>
              <a:rPr lang="fr-FR" b="1" dirty="0">
                <a:solidFill>
                  <a:srgbClr val="FF0000"/>
                </a:solidFill>
              </a:rPr>
              <a:t> versement 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CCB68825-0D48-4421-B06F-512547C0A8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309" y="1275138"/>
            <a:ext cx="6583754" cy="2408912"/>
          </a:xfrm>
          <a:prstGeom prst="rect">
            <a:avLst/>
          </a:prstGeom>
        </p:spPr>
      </p:pic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0CFA831B-1458-4920-9426-2C884D648FC5}"/>
              </a:ext>
            </a:extLst>
          </p:cNvPr>
          <p:cNvSpPr/>
          <p:nvPr/>
        </p:nvSpPr>
        <p:spPr>
          <a:xfrm>
            <a:off x="1034463" y="1156447"/>
            <a:ext cx="763857" cy="376518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851F3F02-344E-4170-B1B7-DB1EF6281C5C}"/>
              </a:ext>
            </a:extLst>
          </p:cNvPr>
          <p:cNvCxnSpPr/>
          <p:nvPr/>
        </p:nvCxnSpPr>
        <p:spPr>
          <a:xfrm flipV="1">
            <a:off x="3569677" y="3033346"/>
            <a:ext cx="1371600" cy="11265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9821829-2A81-4657-AD38-5A93006E81C0}"/>
              </a:ext>
            </a:extLst>
          </p:cNvPr>
          <p:cNvSpPr/>
          <p:nvPr/>
        </p:nvSpPr>
        <p:spPr>
          <a:xfrm>
            <a:off x="7948246" y="1416788"/>
            <a:ext cx="3803152" cy="206945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La date d’engagement saisie correspond à la date de  signature du contrat d’engagement, elle est obligatoirement postérieure à la date d’entrée formation 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1D5CF018-7165-4319-A281-7E56D9B48CCE}"/>
              </a:ext>
            </a:extLst>
          </p:cNvPr>
          <p:cNvCxnSpPr/>
          <p:nvPr/>
        </p:nvCxnSpPr>
        <p:spPr>
          <a:xfrm flipH="1">
            <a:off x="5934808" y="2101250"/>
            <a:ext cx="2013438" cy="10537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3C0E65F-BD2D-4057-B924-FAC58B238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4C9B9-3EE7-1E48-91F6-F91CEFF5EDA1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87768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B646CA44-1250-45F2-BEBF-96A4F218D1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3981" y="1574698"/>
            <a:ext cx="2920077" cy="657225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DF490AB-58D7-4B1C-8A4B-A97E04FCD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4C9B9-3EE7-1E48-91F6-F91CEFF5EDA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80580A6-8DF4-405F-A270-54D20F844295}"/>
              </a:ext>
            </a:extLst>
          </p:cNvPr>
          <p:cNvSpPr txBox="1"/>
          <p:nvPr/>
        </p:nvSpPr>
        <p:spPr>
          <a:xfrm>
            <a:off x="883920" y="1183311"/>
            <a:ext cx="11124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Modification de saisie, le cas échéant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6E57DCE2-2A67-436B-A892-441CDD034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4699" y="5693982"/>
            <a:ext cx="5519883" cy="39631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D63F336-D828-49E1-9564-11284D9EEB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5085" y="1614868"/>
            <a:ext cx="4967701" cy="1624986"/>
          </a:xfrm>
          <a:prstGeom prst="rect">
            <a:avLst/>
          </a:prstGeom>
        </p:spPr>
      </p:pic>
      <p:sp>
        <p:nvSpPr>
          <p:cNvPr id="18" name="Flèche : droite 17">
            <a:extLst>
              <a:ext uri="{FF2B5EF4-FFF2-40B4-BE49-F238E27FC236}">
                <a16:creationId xmlns:a16="http://schemas.microsoft.com/office/drawing/2014/main" id="{95E119C3-ACDC-44E7-9E08-2341B917FB4A}"/>
              </a:ext>
            </a:extLst>
          </p:cNvPr>
          <p:cNvSpPr/>
          <p:nvPr/>
        </p:nvSpPr>
        <p:spPr>
          <a:xfrm>
            <a:off x="5252229" y="2321821"/>
            <a:ext cx="539564" cy="5555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Flèche : droite 18">
            <a:extLst>
              <a:ext uri="{FF2B5EF4-FFF2-40B4-BE49-F238E27FC236}">
                <a16:creationId xmlns:a16="http://schemas.microsoft.com/office/drawing/2014/main" id="{CBBC0E78-2C5B-4F9F-B6B7-2F5512486B09}"/>
              </a:ext>
            </a:extLst>
          </p:cNvPr>
          <p:cNvSpPr/>
          <p:nvPr/>
        </p:nvSpPr>
        <p:spPr>
          <a:xfrm>
            <a:off x="5252229" y="3944802"/>
            <a:ext cx="539564" cy="5555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F4BA4078-717D-4EBC-B352-5B9EE7ED38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5165" y="3565271"/>
            <a:ext cx="5673356" cy="1862661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6DC1F5B6-8731-41D5-BE2A-665339533777}"/>
              </a:ext>
            </a:extLst>
          </p:cNvPr>
          <p:cNvSpPr txBox="1"/>
          <p:nvPr/>
        </p:nvSpPr>
        <p:spPr>
          <a:xfrm>
            <a:off x="337418" y="2245858"/>
            <a:ext cx="4914811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400" dirty="0"/>
              <a:t>Pour modifier la date d’engagement, il suffit de ressaisir une nouvelle date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14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14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1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400" dirty="0"/>
              <a:t>Pour modifier la pièce déposée : cliquer sur le petit « crayon » (au passage de la souris le message « Modifier la pièce justificative » s’affiche)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1400" dirty="0"/>
          </a:p>
          <a:p>
            <a:endParaRPr lang="fr-FR" sz="1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400" dirty="0"/>
              <a:t>Terminer en cliquant sur enregistrer, le message vert s’affiche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1400" dirty="0"/>
          </a:p>
          <a:p>
            <a:endParaRPr lang="fr-FR" sz="1400" dirty="0"/>
          </a:p>
          <a:p>
            <a:r>
              <a:rPr lang="fr-FR" sz="1400" b="1" dirty="0"/>
              <a:t>	La modification est possible tant que 	la période n’est pas validée</a:t>
            </a:r>
            <a:endParaRPr lang="fr-FR" b="1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0BA5869-00B3-4A04-AE9D-D5A3940144BC}"/>
              </a:ext>
            </a:extLst>
          </p:cNvPr>
          <p:cNvSpPr txBox="1"/>
          <p:nvPr/>
        </p:nvSpPr>
        <p:spPr>
          <a:xfrm>
            <a:off x="2470994" y="445252"/>
            <a:ext cx="8067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4 – Saisies, dépôts et alertes du 1</a:t>
            </a:r>
            <a:r>
              <a:rPr lang="fr-FR" b="1" baseline="30000" dirty="0">
                <a:solidFill>
                  <a:srgbClr val="FF0000"/>
                </a:solidFill>
              </a:rPr>
              <a:t>er</a:t>
            </a:r>
            <a:r>
              <a:rPr lang="fr-FR" b="1" dirty="0">
                <a:solidFill>
                  <a:srgbClr val="FF0000"/>
                </a:solidFill>
              </a:rPr>
              <a:t> versement 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18694CD-9490-4DCF-93D1-17A5EF4D6F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65177" y="5352288"/>
            <a:ext cx="882872" cy="844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9399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08FF1FA7-8F4E-4494-9350-988A01D45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3981" y="1574698"/>
            <a:ext cx="2920077" cy="657225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DF490AB-58D7-4B1C-8A4B-A97E04FCD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4C9B9-3EE7-1E48-91F6-F91CEFF5EDA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8EAED64-1C66-4BBA-8A03-51DC83275E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8498" y="2331325"/>
            <a:ext cx="7465437" cy="376448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1478643-931A-452F-B253-1D1821EC8A5E}"/>
              </a:ext>
            </a:extLst>
          </p:cNvPr>
          <p:cNvSpPr txBox="1"/>
          <p:nvPr/>
        </p:nvSpPr>
        <p:spPr>
          <a:xfrm>
            <a:off x="1189613" y="1360810"/>
            <a:ext cx="1068541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Aide à la navigation </a:t>
            </a:r>
            <a:endParaRPr lang="fr-FR" dirty="0"/>
          </a:p>
          <a:p>
            <a:endParaRPr lang="fr-FR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sz="1600" dirty="0"/>
              <a:t>Deux possibilités de « Retour » dans l’onglet UO parcours :</a:t>
            </a:r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1330224-3C0F-4432-9693-8103B1E395CA}"/>
              </a:ext>
            </a:extLst>
          </p:cNvPr>
          <p:cNvSpPr txBox="1"/>
          <p:nvPr/>
        </p:nvSpPr>
        <p:spPr>
          <a:xfrm>
            <a:off x="2544023" y="481104"/>
            <a:ext cx="81390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4 – Saisies, dépôts et alertes du 1</a:t>
            </a:r>
            <a:r>
              <a:rPr lang="fr-FR" b="1" baseline="30000" dirty="0">
                <a:solidFill>
                  <a:srgbClr val="FF0000"/>
                </a:solidFill>
              </a:rPr>
              <a:t>er</a:t>
            </a:r>
            <a:r>
              <a:rPr lang="fr-FR" b="1" dirty="0">
                <a:solidFill>
                  <a:srgbClr val="FF0000"/>
                </a:solidFill>
              </a:rPr>
              <a:t> versement 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5880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E077FE75-12F1-4D2B-9147-D0A7E729F6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3981" y="1574698"/>
            <a:ext cx="2920077" cy="657225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DF490AB-58D7-4B1C-8A4B-A97E04FCD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4C9B9-3EE7-1E48-91F6-F91CEFF5EDA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80BEDC3-29E7-4406-AE74-60A846A32440}"/>
              </a:ext>
            </a:extLst>
          </p:cNvPr>
          <p:cNvSpPr/>
          <p:nvPr/>
        </p:nvSpPr>
        <p:spPr>
          <a:xfrm>
            <a:off x="2278498" y="392668"/>
            <a:ext cx="6391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4 – Saisies, dépôts et alertes du 1</a:t>
            </a:r>
            <a:r>
              <a:rPr lang="fr-FR" b="1" baseline="30000" dirty="0">
                <a:solidFill>
                  <a:srgbClr val="FF0000"/>
                </a:solidFill>
              </a:rPr>
              <a:t>er</a:t>
            </a:r>
            <a:r>
              <a:rPr lang="fr-FR" b="1" dirty="0">
                <a:solidFill>
                  <a:srgbClr val="FF0000"/>
                </a:solidFill>
              </a:rPr>
              <a:t> versement 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1478643-931A-452F-B253-1D1821EC8A5E}"/>
              </a:ext>
            </a:extLst>
          </p:cNvPr>
          <p:cNvSpPr txBox="1"/>
          <p:nvPr/>
        </p:nvSpPr>
        <p:spPr>
          <a:xfrm>
            <a:off x="1189613" y="1360810"/>
            <a:ext cx="10685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Aide à la navigation </a:t>
            </a:r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7E2B10E-3778-476E-B8E4-7D0609F23D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9139" y="4573651"/>
            <a:ext cx="5993402" cy="182763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37F5EFF-DE8D-4D96-B20E-CF95ACB64C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783" y="2093831"/>
            <a:ext cx="5993402" cy="2076389"/>
          </a:xfrm>
          <a:prstGeom prst="rect">
            <a:avLst/>
          </a:prstGeom>
        </p:spPr>
      </p:pic>
      <p:sp>
        <p:nvSpPr>
          <p:cNvPr id="10" name="Flèche : droite 9">
            <a:extLst>
              <a:ext uri="{FF2B5EF4-FFF2-40B4-BE49-F238E27FC236}">
                <a16:creationId xmlns:a16="http://schemas.microsoft.com/office/drawing/2014/main" id="{6A2DBDA4-2167-4178-AEDC-637DB4B52D17}"/>
              </a:ext>
            </a:extLst>
          </p:cNvPr>
          <p:cNvSpPr/>
          <p:nvPr/>
        </p:nvSpPr>
        <p:spPr>
          <a:xfrm>
            <a:off x="5575075" y="2563359"/>
            <a:ext cx="324061" cy="3051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lèche : droite 10">
            <a:extLst>
              <a:ext uri="{FF2B5EF4-FFF2-40B4-BE49-F238E27FC236}">
                <a16:creationId xmlns:a16="http://schemas.microsoft.com/office/drawing/2014/main" id="{4DEE9433-1AA2-423A-B65D-81A0208CAA4C}"/>
              </a:ext>
            </a:extLst>
          </p:cNvPr>
          <p:cNvSpPr/>
          <p:nvPr/>
        </p:nvSpPr>
        <p:spPr>
          <a:xfrm>
            <a:off x="5563500" y="5487470"/>
            <a:ext cx="324061" cy="3051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01AEB89-3925-457D-A762-91789120507E}"/>
              </a:ext>
            </a:extLst>
          </p:cNvPr>
          <p:cNvSpPr txBox="1"/>
          <p:nvPr/>
        </p:nvSpPr>
        <p:spPr>
          <a:xfrm>
            <a:off x="102815" y="2533106"/>
            <a:ext cx="5315783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sz="1600" dirty="0"/>
              <a:t>Le lien </a:t>
            </a:r>
            <a:r>
              <a:rPr lang="fr-FR" sz="1600" b="1" dirty="0"/>
              <a:t>« Retour au suivi des réalisations par </a:t>
            </a:r>
            <a:r>
              <a:rPr lang="fr-FR" sz="1600" b="1" u="sng" dirty="0"/>
              <a:t>stagiaire</a:t>
            </a:r>
            <a:r>
              <a:rPr lang="fr-FR" sz="1600" b="1" dirty="0"/>
              <a:t> »</a:t>
            </a:r>
            <a:r>
              <a:rPr lang="fr-FR" sz="1600" dirty="0"/>
              <a:t> renvoi à l’onglet de l’UO parcours en cas de saisie de plusieurs stagiaires</a:t>
            </a:r>
          </a:p>
          <a:p>
            <a:pPr lvl="1"/>
            <a:endParaRPr lang="fr-FR" sz="1600" dirty="0"/>
          </a:p>
          <a:p>
            <a:pPr lvl="1"/>
            <a:endParaRPr lang="fr-FR" sz="1600" dirty="0"/>
          </a:p>
          <a:p>
            <a:pPr lvl="1"/>
            <a:endParaRPr lang="fr-FR" sz="1600" dirty="0"/>
          </a:p>
          <a:p>
            <a:pPr lvl="1"/>
            <a:endParaRPr lang="fr-FR" sz="1600" dirty="0"/>
          </a:p>
          <a:p>
            <a:pPr lvl="1"/>
            <a:endParaRPr lang="fr-FR" sz="16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sz="1600" dirty="0"/>
              <a:t>une fois la saisie terminée cliquer sur le lien « </a:t>
            </a:r>
            <a:r>
              <a:rPr lang="fr-FR" sz="1600" b="1" dirty="0"/>
              <a:t>Retour au suivi des </a:t>
            </a:r>
            <a:r>
              <a:rPr lang="fr-FR" sz="1600" b="1" u="sng" dirty="0"/>
              <a:t>réalisations</a:t>
            </a:r>
            <a:r>
              <a:rPr lang="fr-FR" sz="1600" dirty="0"/>
              <a:t> » qui renvoie à l’écran principal des réalisations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790650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926925" y="2347345"/>
            <a:ext cx="9251696" cy="480131"/>
          </a:xfrm>
        </p:spPr>
        <p:txBody>
          <a:bodyPr/>
          <a:lstStyle/>
          <a:p>
            <a:pPr marL="0" indent="0">
              <a:buNone/>
            </a:pPr>
            <a:r>
              <a:rPr lang="fr-FR" sz="2800" dirty="0">
                <a:solidFill>
                  <a:srgbClr val="FF0000"/>
                </a:solidFill>
              </a:rPr>
              <a:t>FORFAIT 2ème VERSEMENT</a:t>
            </a:r>
            <a:endParaRPr lang="fr-FR" b="0" dirty="0">
              <a:solidFill>
                <a:srgbClr val="FF0000"/>
              </a:solidFill>
              <a:cs typeface="Calibri Light" panose="020F0302020204030204" pitchFamily="34" charset="0"/>
            </a:endParaRPr>
          </a:p>
        </p:txBody>
      </p:sp>
      <p:pic>
        <p:nvPicPr>
          <p:cNvPr id="6" name="Graphique 5" descr="Image">
            <a:extLst>
              <a:ext uri="{FF2B5EF4-FFF2-40B4-BE49-F238E27FC236}">
                <a16:creationId xmlns:a16="http://schemas.microsoft.com/office/drawing/2014/main" id="{61EF63F8-EA1D-4773-AA3E-53A3CF65F8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23204" y="132165"/>
            <a:ext cx="1705739" cy="18000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662A861-2A1E-4257-893F-C394CC6B7EC3}"/>
              </a:ext>
            </a:extLst>
          </p:cNvPr>
          <p:cNvSpPr txBox="1"/>
          <p:nvPr/>
        </p:nvSpPr>
        <p:spPr>
          <a:xfrm>
            <a:off x="1545336" y="3968496"/>
            <a:ext cx="8869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191493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4C9B9-3EE7-1E48-91F6-F91CEFF5EDA1}" type="slidenum">
              <a:rPr lang="fr-FR" smtClean="0"/>
              <a:t>2</a:t>
            </a:fld>
            <a:endParaRPr lang="fr-FR" dirty="0"/>
          </a:p>
        </p:txBody>
      </p:sp>
      <p:sp>
        <p:nvSpPr>
          <p:cNvPr id="7" name="Espace réservé du contenu vertical 6"/>
          <p:cNvSpPr>
            <a:spLocks noGrp="1"/>
          </p:cNvSpPr>
          <p:nvPr>
            <p:ph orient="vert" sz="quarter" idx="20"/>
          </p:nvPr>
        </p:nvSpPr>
        <p:spPr>
          <a:xfrm rot="16200000">
            <a:off x="1897043" y="1335854"/>
            <a:ext cx="787400" cy="3168515"/>
          </a:xfrm>
        </p:spPr>
        <p:txBody>
          <a:bodyPr>
            <a:normAutofit fontScale="55000" lnSpcReduction="20000"/>
          </a:bodyPr>
          <a:lstStyle/>
          <a:p>
            <a:r>
              <a:rPr lang="fr-FR" dirty="0"/>
              <a:t>Présentation</a:t>
            </a:r>
          </a:p>
          <a:p>
            <a:r>
              <a:rPr lang="fr-FR" dirty="0"/>
              <a:t>générale</a:t>
            </a:r>
          </a:p>
        </p:txBody>
      </p:sp>
      <p:sp>
        <p:nvSpPr>
          <p:cNvPr id="8" name="Espace réservé du texte 5"/>
          <p:cNvSpPr txBox="1">
            <a:spLocks/>
          </p:cNvSpPr>
          <p:nvPr/>
        </p:nvSpPr>
        <p:spPr>
          <a:xfrm>
            <a:off x="4885430" y="3594343"/>
            <a:ext cx="3024411" cy="1117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800" dirty="0"/>
          </a:p>
        </p:txBody>
      </p:sp>
      <p:sp>
        <p:nvSpPr>
          <p:cNvPr id="9" name="Espace réservé du texte 4">
            <a:extLst>
              <a:ext uri="{FF2B5EF4-FFF2-40B4-BE49-F238E27FC236}">
                <a16:creationId xmlns:a16="http://schemas.microsoft.com/office/drawing/2014/main" id="{540F4AE4-2D17-4F56-90B4-F19269884631}"/>
              </a:ext>
            </a:extLst>
          </p:cNvPr>
          <p:cNvSpPr txBox="1">
            <a:spLocks/>
          </p:cNvSpPr>
          <p:nvPr/>
        </p:nvSpPr>
        <p:spPr>
          <a:xfrm>
            <a:off x="4695560" y="2600998"/>
            <a:ext cx="3107320" cy="10944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600" b="1" dirty="0">
                <a:solidFill>
                  <a:srgbClr val="FF0000"/>
                </a:solidFill>
              </a:rPr>
              <a:t>Forfait 2</a:t>
            </a:r>
            <a:r>
              <a:rPr lang="fr-FR" sz="1600" b="1" baseline="30000" dirty="0">
                <a:solidFill>
                  <a:srgbClr val="FF0000"/>
                </a:solidFill>
              </a:rPr>
              <a:t>ème</a:t>
            </a:r>
            <a:r>
              <a:rPr lang="fr-FR" sz="1600" b="1" dirty="0">
                <a:solidFill>
                  <a:srgbClr val="FF0000"/>
                </a:solidFill>
              </a:rPr>
              <a:t> versement</a:t>
            </a:r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CBD4D0FA-5A55-44D1-B0DE-E490873B0D59}"/>
              </a:ext>
            </a:extLst>
          </p:cNvPr>
          <p:cNvSpPr txBox="1">
            <a:spLocks/>
          </p:cNvSpPr>
          <p:nvPr/>
        </p:nvSpPr>
        <p:spPr>
          <a:xfrm>
            <a:off x="8265280" y="4964488"/>
            <a:ext cx="2978785" cy="5716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600" b="1" dirty="0">
                <a:solidFill>
                  <a:srgbClr val="FF0000"/>
                </a:solidFill>
              </a:rPr>
              <a:t>Assistance, Contacts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012CBE91-8027-47AA-9166-706114E3C04F}"/>
              </a:ext>
            </a:extLst>
          </p:cNvPr>
          <p:cNvSpPr txBox="1">
            <a:spLocks/>
          </p:cNvSpPr>
          <p:nvPr/>
        </p:nvSpPr>
        <p:spPr>
          <a:xfrm>
            <a:off x="4824095" y="1324391"/>
            <a:ext cx="3226251" cy="11917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b="1" dirty="0">
                <a:solidFill>
                  <a:srgbClr val="FF0000"/>
                </a:solidFill>
              </a:rPr>
              <a:t>Caractéristiques générales et spécifiques du Forfait parcours</a:t>
            </a:r>
          </a:p>
          <a:p>
            <a:endParaRPr lang="fr-FR" sz="1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40D823-051E-4440-A75F-B93D6BB1E11B}"/>
              </a:ext>
            </a:extLst>
          </p:cNvPr>
          <p:cNvSpPr/>
          <p:nvPr/>
        </p:nvSpPr>
        <p:spPr>
          <a:xfrm>
            <a:off x="8112026" y="1529300"/>
            <a:ext cx="3255904" cy="1584256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F96CB9-C23F-4AAA-9BD2-404DDF821539}"/>
              </a:ext>
            </a:extLst>
          </p:cNvPr>
          <p:cNvSpPr/>
          <p:nvPr/>
        </p:nvSpPr>
        <p:spPr>
          <a:xfrm>
            <a:off x="4695560" y="3127687"/>
            <a:ext cx="3107320" cy="1584256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7DD8B53F-3549-45AE-943E-5EEF41D4A133}"/>
              </a:ext>
            </a:extLst>
          </p:cNvPr>
          <p:cNvSpPr txBox="1">
            <a:spLocks/>
          </p:cNvSpPr>
          <p:nvPr/>
        </p:nvSpPr>
        <p:spPr>
          <a:xfrm>
            <a:off x="8265280" y="2082371"/>
            <a:ext cx="3255904" cy="5146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600" b="1" dirty="0">
                <a:solidFill>
                  <a:srgbClr val="FF0000"/>
                </a:solidFill>
              </a:rPr>
              <a:t>Forfait 1</a:t>
            </a:r>
            <a:r>
              <a:rPr lang="fr-FR" sz="1600" b="1" baseline="30000" dirty="0">
                <a:solidFill>
                  <a:srgbClr val="FF0000"/>
                </a:solidFill>
              </a:rPr>
              <a:t>er</a:t>
            </a:r>
            <a:r>
              <a:rPr lang="fr-FR" sz="1600" b="1" dirty="0">
                <a:solidFill>
                  <a:srgbClr val="FF0000"/>
                </a:solidFill>
              </a:rPr>
              <a:t> versement</a:t>
            </a:r>
          </a:p>
          <a:p>
            <a:pPr algn="l"/>
            <a:endParaRPr lang="fr-FR" sz="1600" dirty="0">
              <a:solidFill>
                <a:srgbClr val="FF0000"/>
              </a:solidFill>
            </a:endParaRPr>
          </a:p>
          <a:p>
            <a:pPr marL="285750" indent="-285750" algn="l">
              <a:buFontTx/>
              <a:buChar char="-"/>
            </a:pPr>
            <a:endParaRPr lang="fr-FR" sz="1600" dirty="0">
              <a:solidFill>
                <a:srgbClr val="FF0000"/>
              </a:solidFill>
            </a:endParaRPr>
          </a:p>
        </p:txBody>
      </p:sp>
      <p:sp>
        <p:nvSpPr>
          <p:cNvPr id="19" name="Espace réservé du texte 4">
            <a:extLst>
              <a:ext uri="{FF2B5EF4-FFF2-40B4-BE49-F238E27FC236}">
                <a16:creationId xmlns:a16="http://schemas.microsoft.com/office/drawing/2014/main" id="{91539156-9C16-436D-B78D-56B4B6D96677}"/>
              </a:ext>
            </a:extLst>
          </p:cNvPr>
          <p:cNvSpPr txBox="1">
            <a:spLocks/>
          </p:cNvSpPr>
          <p:nvPr/>
        </p:nvSpPr>
        <p:spPr>
          <a:xfrm>
            <a:off x="4695560" y="3541643"/>
            <a:ext cx="3865034" cy="6347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600" b="1" dirty="0">
                <a:solidFill>
                  <a:srgbClr val="FF0000"/>
                </a:solidFill>
              </a:rPr>
              <a:t>Spécificités de la facture</a:t>
            </a:r>
            <a:endParaRPr lang="fr-FR" sz="1600" dirty="0">
              <a:solidFill>
                <a:srgbClr val="FF0000"/>
              </a:solidFill>
            </a:endParaRPr>
          </a:p>
        </p:txBody>
      </p:sp>
      <p:sp>
        <p:nvSpPr>
          <p:cNvPr id="20" name="Espace réservé du texte 4">
            <a:extLst>
              <a:ext uri="{FF2B5EF4-FFF2-40B4-BE49-F238E27FC236}">
                <a16:creationId xmlns:a16="http://schemas.microsoft.com/office/drawing/2014/main" id="{50F04690-E78C-4B16-BD4D-CBF88785B462}"/>
              </a:ext>
            </a:extLst>
          </p:cNvPr>
          <p:cNvSpPr txBox="1">
            <a:spLocks/>
          </p:cNvSpPr>
          <p:nvPr/>
        </p:nvSpPr>
        <p:spPr>
          <a:xfrm>
            <a:off x="8265280" y="3871226"/>
            <a:ext cx="3865034" cy="6347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600" b="1" dirty="0">
                <a:solidFill>
                  <a:srgbClr val="FF0000"/>
                </a:solidFill>
              </a:rPr>
              <a:t>Rejet des pièces et factures</a:t>
            </a:r>
            <a:endParaRPr lang="fr-FR" sz="1600" dirty="0">
              <a:solidFill>
                <a:srgbClr val="FF0000"/>
              </a:solidFill>
            </a:endParaRPr>
          </a:p>
        </p:txBody>
      </p:sp>
      <p:sp>
        <p:nvSpPr>
          <p:cNvPr id="13" name="Espace réservé du texte 4">
            <a:extLst>
              <a:ext uri="{FF2B5EF4-FFF2-40B4-BE49-F238E27FC236}">
                <a16:creationId xmlns:a16="http://schemas.microsoft.com/office/drawing/2014/main" id="{FC75803E-5303-44F8-B37D-F831BC2D06A0}"/>
              </a:ext>
            </a:extLst>
          </p:cNvPr>
          <p:cNvSpPr txBox="1">
            <a:spLocks/>
          </p:cNvSpPr>
          <p:nvPr/>
        </p:nvSpPr>
        <p:spPr>
          <a:xfrm>
            <a:off x="8265279" y="2959722"/>
            <a:ext cx="3774625" cy="5413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600" b="1" dirty="0">
                <a:solidFill>
                  <a:srgbClr val="FF0000"/>
                </a:solidFill>
              </a:rPr>
              <a:t>Modifications des saisies du 2ème versement</a:t>
            </a:r>
          </a:p>
          <a:p>
            <a:pPr algn="l"/>
            <a:endParaRPr lang="fr-FR" sz="1600" dirty="0">
              <a:solidFill>
                <a:srgbClr val="FF0000"/>
              </a:solidFill>
            </a:endParaRPr>
          </a:p>
          <a:p>
            <a:pPr algn="l"/>
            <a:endParaRPr lang="fr-FR" sz="1600" dirty="0">
              <a:solidFill>
                <a:srgbClr val="FF0000"/>
              </a:solidFill>
            </a:endParaRPr>
          </a:p>
          <a:p>
            <a:pPr algn="l"/>
            <a:endParaRPr lang="fr-FR" sz="1600" dirty="0">
              <a:solidFill>
                <a:srgbClr val="FF0000"/>
              </a:solidFill>
            </a:endParaRPr>
          </a:p>
          <a:p>
            <a:pPr marL="285750" indent="-285750" algn="l">
              <a:buFontTx/>
              <a:buChar char="-"/>
            </a:pPr>
            <a:endParaRPr lang="fr-FR" sz="1600" dirty="0">
              <a:solidFill>
                <a:srgbClr val="FF0000"/>
              </a:solidFill>
            </a:endParaRPr>
          </a:p>
        </p:txBody>
      </p:sp>
      <p:sp>
        <p:nvSpPr>
          <p:cNvPr id="14" name="Espace réservé du texte 4">
            <a:extLst>
              <a:ext uri="{FF2B5EF4-FFF2-40B4-BE49-F238E27FC236}">
                <a16:creationId xmlns:a16="http://schemas.microsoft.com/office/drawing/2014/main" id="{2D971AB5-77ED-4649-AA96-D27BA7A87C4A}"/>
              </a:ext>
            </a:extLst>
          </p:cNvPr>
          <p:cNvSpPr txBox="1">
            <a:spLocks/>
          </p:cNvSpPr>
          <p:nvPr/>
        </p:nvSpPr>
        <p:spPr>
          <a:xfrm>
            <a:off x="4695560" y="4526486"/>
            <a:ext cx="3865034" cy="6347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600" b="1" dirty="0">
                <a:solidFill>
                  <a:srgbClr val="FF0000"/>
                </a:solidFill>
              </a:rPr>
              <a:t>Règles de nommage</a:t>
            </a:r>
            <a:endParaRPr lang="fr-FR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5818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1ADB699-AC0E-4F78-8111-5FA1BCDF0C05}"/>
              </a:ext>
            </a:extLst>
          </p:cNvPr>
          <p:cNvSpPr txBox="1"/>
          <p:nvPr/>
        </p:nvSpPr>
        <p:spPr>
          <a:xfrm>
            <a:off x="736846" y="1006593"/>
            <a:ext cx="10508515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600" b="1" dirty="0"/>
          </a:p>
          <a:p>
            <a:endParaRPr lang="fr-FR" sz="1600" b="1" dirty="0"/>
          </a:p>
          <a:p>
            <a:endParaRPr lang="fr-FR" sz="1600" b="1" dirty="0"/>
          </a:p>
          <a:p>
            <a:endParaRPr lang="fr-FR" sz="1600" b="1" dirty="0"/>
          </a:p>
          <a:p>
            <a:endParaRPr lang="fr-FR" sz="1600" b="1" dirty="0"/>
          </a:p>
          <a:p>
            <a:endParaRPr lang="fr-FR" sz="1600" b="1" u="sng" dirty="0"/>
          </a:p>
          <a:p>
            <a:endParaRPr lang="fr-FR" sz="1600" b="1" u="sng" dirty="0"/>
          </a:p>
          <a:p>
            <a:r>
              <a:rPr lang="fr-FR" sz="1600" b="1" u="sng" dirty="0">
                <a:solidFill>
                  <a:srgbClr val="FF0000"/>
                </a:solidFill>
              </a:rPr>
              <a:t>1 - Obligations pour le paiement du 2ème versement</a:t>
            </a:r>
          </a:p>
          <a:p>
            <a:endParaRPr lang="fr-FR" sz="1600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600" dirty="0"/>
              <a:t>Être à jour de la saisie des données dans SIGMA et avoir :</a:t>
            </a:r>
          </a:p>
          <a:p>
            <a:endParaRPr lang="fr-FR" sz="16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FR" sz="1600" dirty="0"/>
              <a:t>Saisi la date de sortie du stagiaire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FR" sz="1600" dirty="0"/>
              <a:t>Complété, signé et déposé la synthèse parcours (voir chapitre 5)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FR" sz="1600" dirty="0"/>
              <a:t>Complété et déposé l’attestation de fin de parcours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FR" sz="1600" dirty="0"/>
              <a:t>Renseigné l’enquête à la sortie</a:t>
            </a:r>
          </a:p>
          <a:p>
            <a:pPr lvl="1"/>
            <a:endParaRPr lang="fr-FR" sz="1600" dirty="0"/>
          </a:p>
          <a:p>
            <a:endParaRPr lang="fr-FR" sz="8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600" dirty="0">
                <a:solidFill>
                  <a:prstClr val="black"/>
                </a:solidFill>
              </a:rPr>
              <a:t>Avoir recueilli les émargements électroniques des stagiaires dans </a:t>
            </a:r>
            <a:r>
              <a:rPr lang="fr-FR" sz="1600" dirty="0" err="1">
                <a:solidFill>
                  <a:prstClr val="black"/>
                </a:solidFill>
              </a:rPr>
              <a:t>SoWeSign</a:t>
            </a:r>
            <a:r>
              <a:rPr lang="fr-FR" sz="1600" dirty="0">
                <a:solidFill>
                  <a:prstClr val="black"/>
                </a:solidFill>
              </a:rPr>
              <a:t> et avoir synchronisé les émargements (</a:t>
            </a:r>
            <a:r>
              <a:rPr lang="fr-FR" sz="1600" dirty="0" err="1">
                <a:solidFill>
                  <a:prstClr val="black"/>
                </a:solidFill>
              </a:rPr>
              <a:t>cf</a:t>
            </a:r>
            <a:r>
              <a:rPr lang="fr-FR" sz="1600" dirty="0">
                <a:solidFill>
                  <a:prstClr val="black"/>
                </a:solidFill>
              </a:rPr>
              <a:t> 1</a:t>
            </a:r>
            <a:r>
              <a:rPr lang="fr-FR" sz="1600" baseline="30000" dirty="0">
                <a:solidFill>
                  <a:prstClr val="black"/>
                </a:solidFill>
              </a:rPr>
              <a:t>er</a:t>
            </a:r>
            <a:r>
              <a:rPr lang="fr-FR" sz="1600" dirty="0">
                <a:solidFill>
                  <a:prstClr val="black"/>
                </a:solidFill>
              </a:rPr>
              <a:t> Paiement)</a:t>
            </a:r>
          </a:p>
          <a:p>
            <a:endParaRPr lang="fr-FR" sz="500" dirty="0">
              <a:solidFill>
                <a:prstClr val="black"/>
              </a:solidFill>
            </a:endParaRPr>
          </a:p>
          <a:p>
            <a:endParaRPr lang="fr-FR" sz="900" dirty="0"/>
          </a:p>
          <a:p>
            <a:endParaRPr lang="fr-FR" sz="1600" dirty="0"/>
          </a:p>
        </p:txBody>
      </p:sp>
      <p:pic>
        <p:nvPicPr>
          <p:cNvPr id="7" name="Graphique 6" descr="Ampoule">
            <a:extLst>
              <a:ext uri="{FF2B5EF4-FFF2-40B4-BE49-F238E27FC236}">
                <a16:creationId xmlns:a16="http://schemas.microsoft.com/office/drawing/2014/main" id="{7EC32725-9552-4EB1-B1C4-A0C01E9DB9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1409976"/>
            <a:ext cx="914400" cy="914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E57CB26-AAB7-4121-889A-3C4C8AC6F0EA}"/>
              </a:ext>
            </a:extLst>
          </p:cNvPr>
          <p:cNvSpPr/>
          <p:nvPr/>
        </p:nvSpPr>
        <p:spPr>
          <a:xfrm>
            <a:off x="2867487" y="577048"/>
            <a:ext cx="5832629" cy="18110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endParaRPr lang="fr-FR" sz="1467" b="1" dirty="0">
              <a:solidFill>
                <a:prstClr val="black"/>
              </a:solidFill>
              <a:latin typeface="Verdana" panose="020B0604030504040204"/>
              <a:cs typeface="Times New Roman" panose="02020603050405020304" pitchFamily="18" charset="0"/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fr-FR" sz="1467" b="1" dirty="0">
                <a:solidFill>
                  <a:prstClr val="black"/>
                </a:solidFill>
                <a:latin typeface="Verdana" panose="020B0604030504040204"/>
                <a:cs typeface="Times New Roman" panose="02020603050405020304" pitchFamily="18" charset="0"/>
              </a:rPr>
              <a:t>SORTIE DU STAGIAIRE </a:t>
            </a:r>
          </a:p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fr-FR" sz="1467" b="1" dirty="0">
                <a:solidFill>
                  <a:srgbClr val="C00000"/>
                </a:solidFill>
                <a:latin typeface="Verdana" panose="020B0604030504040204"/>
                <a:cs typeface="Times New Roman" panose="02020603050405020304" pitchFamily="18" charset="0"/>
              </a:rPr>
              <a:t>2</a:t>
            </a:r>
            <a:r>
              <a:rPr lang="fr-FR" sz="1467" b="1" baseline="30000" dirty="0">
                <a:solidFill>
                  <a:srgbClr val="C00000"/>
                </a:solidFill>
                <a:latin typeface="Verdana" panose="020B0604030504040204"/>
                <a:cs typeface="Times New Roman" panose="02020603050405020304" pitchFamily="18" charset="0"/>
              </a:rPr>
              <a:t>ème</a:t>
            </a:r>
            <a:r>
              <a:rPr lang="fr-FR" sz="1467" b="1" dirty="0">
                <a:solidFill>
                  <a:srgbClr val="C00000"/>
                </a:solidFill>
                <a:latin typeface="Verdana" panose="020B0604030504040204"/>
                <a:cs typeface="Times New Roman" panose="02020603050405020304" pitchFamily="18" charset="0"/>
              </a:rPr>
              <a:t> Paiement </a:t>
            </a:r>
            <a:r>
              <a:rPr lang="fr-FR" sz="1200" b="1" dirty="0">
                <a:solidFill>
                  <a:srgbClr val="C00000"/>
                </a:solidFill>
                <a:latin typeface="Verdana" panose="020B0604030504040204"/>
                <a:cs typeface="Times New Roman" panose="02020603050405020304" pitchFamily="18" charset="0"/>
              </a:rPr>
              <a:t>(3 situations alternatives pour un paiement maximum du forfait à 70%)</a:t>
            </a:r>
          </a:p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endParaRPr lang="fr-FR" sz="1000" b="1" i="1" dirty="0">
              <a:solidFill>
                <a:prstClr val="black"/>
              </a:solidFill>
              <a:latin typeface="Verdana" panose="020B0604030504040204"/>
            </a:endParaRPr>
          </a:p>
          <a:p>
            <a:pPr marL="171446" indent="-171446" defTabSz="914377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fr-FR" sz="1000" b="1" i="1" dirty="0">
                <a:solidFill>
                  <a:prstClr val="black"/>
                </a:solidFill>
                <a:latin typeface="Verdana" panose="020B0604030504040204"/>
              </a:rPr>
              <a:t>1 - Obligations pour le 2</a:t>
            </a:r>
            <a:r>
              <a:rPr lang="fr-FR" sz="1000" b="1" i="1" baseline="30000" dirty="0">
                <a:solidFill>
                  <a:prstClr val="black"/>
                </a:solidFill>
                <a:latin typeface="Verdana" panose="020B0604030504040204"/>
              </a:rPr>
              <a:t>ème</a:t>
            </a:r>
            <a:r>
              <a:rPr lang="fr-FR" sz="1000" b="1" i="1" dirty="0">
                <a:solidFill>
                  <a:prstClr val="black"/>
                </a:solidFill>
                <a:latin typeface="Verdana" panose="020B0604030504040204"/>
              </a:rPr>
              <a:t> versement</a:t>
            </a:r>
          </a:p>
          <a:p>
            <a:pPr marL="171446" indent="-171446" defTabSz="914377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fr-FR" sz="1000" b="1" i="1" dirty="0">
                <a:solidFill>
                  <a:prstClr val="black"/>
                </a:solidFill>
                <a:latin typeface="Verdana" panose="020B0604030504040204"/>
              </a:rPr>
              <a:t>2 -  Pièces à déposer</a:t>
            </a:r>
          </a:p>
          <a:p>
            <a:pPr marL="171446" indent="-171446" defTabSz="914377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fr-FR" sz="1000" b="1" i="1" dirty="0">
                <a:solidFill>
                  <a:prstClr val="black"/>
                </a:solidFill>
                <a:latin typeface="Verdana" panose="020B0604030504040204"/>
              </a:rPr>
              <a:t>3 - Complétude dans SIGMA des 3 blocs</a:t>
            </a:r>
          </a:p>
          <a:p>
            <a:pPr marL="171450" indent="-171450" defTabSz="914377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fr-FR" sz="1000" b="1" i="1" dirty="0">
                <a:solidFill>
                  <a:prstClr val="black"/>
                </a:solidFill>
                <a:latin typeface="Verdana" panose="020B0604030504040204"/>
              </a:rPr>
              <a:t>4 -  Synthèse parcours</a:t>
            </a:r>
          </a:p>
          <a:p>
            <a:pPr marL="171446" indent="-171446" defTabSz="914377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fr-FR" sz="1000" b="1" i="1" dirty="0">
                <a:solidFill>
                  <a:prstClr val="black"/>
                </a:solidFill>
                <a:latin typeface="Verdana" panose="020B0604030504040204"/>
              </a:rPr>
              <a:t>5 – Attestation fin de formation</a:t>
            </a:r>
            <a:endParaRPr lang="fr-FR" sz="1000" b="1" i="1" u="sng" dirty="0">
              <a:solidFill>
                <a:prstClr val="white"/>
              </a:solidFill>
              <a:latin typeface="Verdana" panose="020B0604030504040204"/>
            </a:endParaRPr>
          </a:p>
          <a:p>
            <a:pPr marL="171446" indent="-171446" defTabSz="914377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fr-FR" sz="1000" u="sng" dirty="0">
              <a:solidFill>
                <a:prstClr val="white"/>
              </a:solidFill>
              <a:latin typeface="Verdana" panose="020B0604030504040204"/>
            </a:endParaRPr>
          </a:p>
          <a:p>
            <a:pPr marL="171446" indent="-171446" defTabSz="914377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fr-FR" sz="1000" u="sng" dirty="0">
                <a:solidFill>
                  <a:prstClr val="white"/>
                </a:solidFill>
                <a:latin typeface="Verdana" panose="020B0604030504040204"/>
              </a:rPr>
              <a:t> 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FCE16D8-E548-4CB9-AD4A-F2EA4A364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4C9B9-3EE7-1E48-91F6-F91CEFF5EDA1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12789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1ADB699-AC0E-4F78-8111-5FA1BCDF0C05}"/>
              </a:ext>
            </a:extLst>
          </p:cNvPr>
          <p:cNvSpPr txBox="1"/>
          <p:nvPr/>
        </p:nvSpPr>
        <p:spPr>
          <a:xfrm>
            <a:off x="1113170" y="1409976"/>
            <a:ext cx="10251063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900" dirty="0"/>
          </a:p>
          <a:p>
            <a:endParaRPr lang="fr-FR" sz="1600" b="1" u="sng" dirty="0"/>
          </a:p>
          <a:p>
            <a:r>
              <a:rPr lang="fr-FR" b="1" u="sng" dirty="0"/>
              <a:t>Les pièces à déposer sont </a:t>
            </a:r>
            <a:r>
              <a:rPr lang="fr-FR" sz="1600" b="1" u="sng" dirty="0"/>
              <a:t>: </a:t>
            </a:r>
          </a:p>
          <a:p>
            <a:endParaRPr lang="fr-FR" sz="1600" dirty="0"/>
          </a:p>
          <a:p>
            <a:pPr lvl="2"/>
            <a:endParaRPr lang="fr-FR" sz="1100" b="1" dirty="0"/>
          </a:p>
          <a:p>
            <a:endParaRPr lang="fr-FR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/>
              <a:t>Le contrat d’engagement,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/>
              <a:t>Le justificatif attestant de la sortie positive en cours de parcours ou le cas échéant  l’attestation de sortie positive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/>
              <a:t>L’attestation de fin de formation complétée et signée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/>
              <a:t>La synthèse parcours complétée et signée </a:t>
            </a:r>
          </a:p>
          <a:p>
            <a:endParaRPr lang="fr-FR" sz="1600" b="1" dirty="0">
              <a:highlight>
                <a:srgbClr val="FFFF00"/>
              </a:highlight>
            </a:endParaRPr>
          </a:p>
          <a:p>
            <a:endParaRPr lang="fr-FR" sz="1600" b="1" dirty="0">
              <a:highlight>
                <a:srgbClr val="FFFF00"/>
              </a:highlight>
            </a:endParaRPr>
          </a:p>
          <a:p>
            <a:endParaRPr lang="fr-FR" sz="1600" b="1" dirty="0">
              <a:highlight>
                <a:srgbClr val="FFFF00"/>
              </a:highlight>
            </a:endParaRPr>
          </a:p>
          <a:p>
            <a:endParaRPr lang="fr-FR" sz="1600" dirty="0"/>
          </a:p>
        </p:txBody>
      </p:sp>
      <p:pic>
        <p:nvPicPr>
          <p:cNvPr id="7" name="Graphique 6" descr="Ampoule">
            <a:extLst>
              <a:ext uri="{FF2B5EF4-FFF2-40B4-BE49-F238E27FC236}">
                <a16:creationId xmlns:a16="http://schemas.microsoft.com/office/drawing/2014/main" id="{7EC32725-9552-4EB1-B1C4-A0C01E9DB9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8770" y="1867176"/>
            <a:ext cx="914400" cy="9144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FDAE811-1605-4FB5-AE75-CEB0C2E935FF}"/>
              </a:ext>
            </a:extLst>
          </p:cNvPr>
          <p:cNvSpPr txBox="1"/>
          <p:nvPr/>
        </p:nvSpPr>
        <p:spPr>
          <a:xfrm>
            <a:off x="2661871" y="545095"/>
            <a:ext cx="60974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u="sng" dirty="0">
                <a:solidFill>
                  <a:srgbClr val="FF0000"/>
                </a:solidFill>
              </a:rPr>
              <a:t>2 - Pièces à déposer dans SIGMA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1DB42AD-B929-431D-B904-885814F2C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4C9B9-3EE7-1E48-91F6-F91CEFF5EDA1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14485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1ADB699-AC0E-4F78-8111-5FA1BCDF0C05}"/>
              </a:ext>
            </a:extLst>
          </p:cNvPr>
          <p:cNvSpPr txBox="1"/>
          <p:nvPr/>
        </p:nvSpPr>
        <p:spPr>
          <a:xfrm>
            <a:off x="801189" y="1375954"/>
            <a:ext cx="10424160" cy="670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endParaRPr lang="fr-FR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/>
              <a:t>3 blocs sont à renseigner pour le 2</a:t>
            </a:r>
            <a:r>
              <a:rPr lang="fr-FR" sz="1600" baseline="30000" dirty="0"/>
              <a:t>ème</a:t>
            </a:r>
            <a:r>
              <a:rPr lang="fr-FR" sz="1600" dirty="0"/>
              <a:t> versement du forfait parcours 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/>
              <a:t>Bloc de compétences transversales</a:t>
            </a:r>
          </a:p>
          <a:p>
            <a:pPr lvl="1"/>
            <a:endParaRPr lang="fr-FR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/>
              <a:t>Bloc de compétences professionnelles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/>
              <a:t>Bloc feuille de route</a:t>
            </a:r>
          </a:p>
          <a:p>
            <a:endParaRPr lang="fr-FR" dirty="0"/>
          </a:p>
          <a:p>
            <a:pPr algn="ctr"/>
            <a:endParaRPr lang="fr-FR" dirty="0"/>
          </a:p>
          <a:p>
            <a:pPr algn="ctr"/>
            <a:r>
              <a:rPr lang="fr-FR" sz="1600" b="1" dirty="0"/>
              <a:t>Pour tous les blocs les réponses sont obligatoires</a:t>
            </a:r>
          </a:p>
          <a:p>
            <a:pPr algn="ctr"/>
            <a:endParaRPr lang="fr-FR" sz="1600" b="1" dirty="0"/>
          </a:p>
          <a:p>
            <a:pPr algn="ctr"/>
            <a:r>
              <a:rPr lang="fr-FR" sz="1600" b="1" dirty="0">
                <a:solidFill>
                  <a:srgbClr val="FF0000"/>
                </a:solidFill>
              </a:rPr>
              <a:t>Ces réponses détermineront le montant à facturer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dirty="0"/>
          </a:p>
          <a:p>
            <a:pPr marL="285750" indent="-285750">
              <a:buFont typeface="Symbol" panose="05050102010706020507" pitchFamily="18" charset="2"/>
              <a:buChar char="Þ"/>
            </a:pPr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4" name="Graphique 3" descr="Ampoule">
            <a:extLst>
              <a:ext uri="{FF2B5EF4-FFF2-40B4-BE49-F238E27FC236}">
                <a16:creationId xmlns:a16="http://schemas.microsoft.com/office/drawing/2014/main" id="{252C244C-CD0E-4042-A71A-8E25E3F622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8394" y="2710709"/>
            <a:ext cx="914400" cy="9144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84D83AC-5D39-4453-9B1B-D35A42048805}"/>
              </a:ext>
            </a:extLst>
          </p:cNvPr>
          <p:cNvSpPr txBox="1"/>
          <p:nvPr/>
        </p:nvSpPr>
        <p:spPr>
          <a:xfrm>
            <a:off x="2585621" y="493581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3 – Complétude dans SIGMA des 3 blocs 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6EE1360-8599-4C9E-A5B0-12B6AFF07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4C9B9-3EE7-1E48-91F6-F91CEFF5EDA1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49606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1962719A-39AF-41EB-B97B-50ECB86EB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3981" y="1574698"/>
            <a:ext cx="2920077" cy="657225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DF490AB-58D7-4B1C-8A4B-A97E04FCD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4C9B9-3EE7-1E48-91F6-F91CEFF5EDA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80BEDC3-29E7-4406-AE74-60A846A32440}"/>
              </a:ext>
            </a:extLst>
          </p:cNvPr>
          <p:cNvSpPr/>
          <p:nvPr/>
        </p:nvSpPr>
        <p:spPr>
          <a:xfrm>
            <a:off x="2278498" y="392668"/>
            <a:ext cx="56525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 3 – Complétude dans SIGMA des 3 blocs </a:t>
            </a:r>
            <a:endParaRPr lang="fr-FR" dirty="0">
              <a:solidFill>
                <a:srgbClr val="FF0000"/>
              </a:solidFill>
            </a:endParaRPr>
          </a:p>
          <a:p>
            <a:endParaRPr lang="fr-FR" dirty="0">
              <a:solidFill>
                <a:srgbClr val="FF0000"/>
              </a:solidFill>
              <a:cs typeface="Calibri Light" panose="020F030202020403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DF942BB-6DDD-4299-BEA3-F551EC7263E9}"/>
              </a:ext>
            </a:extLst>
          </p:cNvPr>
          <p:cNvSpPr txBox="1"/>
          <p:nvPr/>
        </p:nvSpPr>
        <p:spPr>
          <a:xfrm>
            <a:off x="883920" y="1454919"/>
            <a:ext cx="1042416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Saisie du 2</a:t>
            </a:r>
            <a:r>
              <a:rPr lang="fr-FR" b="1" baseline="30000" dirty="0"/>
              <a:t>ème</a:t>
            </a:r>
            <a:r>
              <a:rPr lang="fr-FR" b="1" dirty="0"/>
              <a:t> versement du forfait parcours  - données attendues</a:t>
            </a:r>
            <a:endParaRPr lang="fr-FR" dirty="0"/>
          </a:p>
          <a:p>
            <a:endParaRPr lang="fr-FR" dirty="0"/>
          </a:p>
          <a:p>
            <a:r>
              <a:rPr lang="en-US" sz="1600" dirty="0"/>
              <a:t>Pour la saisie du 2ème versement l’application redirige directement sur l’onglet “2ème versement” étant donné que le 1er onglet est déjà saisi :</a:t>
            </a: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7BD8423-4F40-4AD5-9AE4-66748FFED2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7272" y="2698808"/>
            <a:ext cx="8356557" cy="3565787"/>
          </a:xfrm>
          <a:prstGeom prst="rect">
            <a:avLst/>
          </a:prstGeom>
        </p:spPr>
      </p:pic>
      <p:pic>
        <p:nvPicPr>
          <p:cNvPr id="8" name="Graphique 7" descr="Ampoule">
            <a:extLst>
              <a:ext uri="{FF2B5EF4-FFF2-40B4-BE49-F238E27FC236}">
                <a16:creationId xmlns:a16="http://schemas.microsoft.com/office/drawing/2014/main" id="{22386B28-DC6C-44FA-ADC8-C07FECA662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30480" y="1266694"/>
            <a:ext cx="914400" cy="9144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A1EC1BC-BF9A-4DE9-82C7-A187BCB754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9694" y="4481701"/>
            <a:ext cx="1450467" cy="188024"/>
          </a:xfrm>
          <a:prstGeom prst="rect">
            <a:avLst/>
          </a:prstGeom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9237F2AD-A460-4AAA-944A-B946E58DFFD9}"/>
              </a:ext>
            </a:extLst>
          </p:cNvPr>
          <p:cNvSpPr/>
          <p:nvPr/>
        </p:nvSpPr>
        <p:spPr>
          <a:xfrm>
            <a:off x="6096000" y="3069400"/>
            <a:ext cx="5619184" cy="88802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La date de fin de parcours est égale à la date de sortie du stagiaire elle doit être saisie sur le mois de la sortie 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9A126CF-6C34-4E36-9836-84B1033C4B67}"/>
              </a:ext>
            </a:extLst>
          </p:cNvPr>
          <p:cNvSpPr/>
          <p:nvPr/>
        </p:nvSpPr>
        <p:spPr>
          <a:xfrm>
            <a:off x="4037846" y="3630440"/>
            <a:ext cx="2058154" cy="432099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62692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1ADB699-AC0E-4F78-8111-5FA1BCDF0C05}"/>
              </a:ext>
            </a:extLst>
          </p:cNvPr>
          <p:cNvSpPr txBox="1"/>
          <p:nvPr/>
        </p:nvSpPr>
        <p:spPr>
          <a:xfrm>
            <a:off x="709748" y="1797315"/>
            <a:ext cx="11212285" cy="40626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u="sng" dirty="0"/>
              <a:t>Pas de dépôt de pièces sur ce bloc</a:t>
            </a:r>
            <a:r>
              <a:rPr lang="fr-FR" sz="1600" dirty="0"/>
              <a:t>,</a:t>
            </a:r>
            <a:endParaRPr lang="fr-FR" sz="1600" dirty="0">
              <a:highlight>
                <a:srgbClr val="FFFF00"/>
              </a:highlight>
            </a:endParaRPr>
          </a:p>
          <a:p>
            <a:endParaRPr lang="fr-FR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/>
              <a:t>Si vous répondez </a:t>
            </a:r>
            <a:r>
              <a:rPr lang="fr-FR" b="1" dirty="0"/>
              <a:t>« oui » </a:t>
            </a:r>
            <a:r>
              <a:rPr lang="fr-FR" sz="1600" dirty="0"/>
              <a:t>aux questions ci-dessus, il conviendra de compléter, après la génération de la synthèse parcours, les éléments attendus.</a:t>
            </a:r>
            <a:endParaRPr lang="fr-FR" sz="1600" i="1" dirty="0">
              <a:highlight>
                <a:srgbClr val="FFFF00"/>
              </a:highlight>
            </a:endParaRPr>
          </a:p>
          <a:p>
            <a:endParaRPr lang="fr-FR" sz="1600" i="1" dirty="0">
              <a:solidFill>
                <a:srgbClr val="FF0000"/>
              </a:solidFill>
              <a:highlight>
                <a:srgbClr val="00FFFF"/>
              </a:highlight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/>
              <a:t>Au niveau de l’info bulle      , les modalités de paiement sont indiquées, à savoir : « </a:t>
            </a:r>
            <a:r>
              <a:rPr lang="fr-FR" sz="1600" i="1" dirty="0"/>
              <a:t>30 % versés en totalité dès lors que </a:t>
            </a:r>
            <a:r>
              <a:rPr lang="fr-FR" sz="1600" b="1" i="1" dirty="0">
                <a:solidFill>
                  <a:srgbClr val="FF0000"/>
                </a:solidFill>
              </a:rPr>
              <a:t>les 2 critères sont atteints »</a:t>
            </a:r>
            <a:endParaRPr lang="fr-FR" i="1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60AAEFE-D33A-4CF1-A069-4F68FB9B9D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6573" y="5182819"/>
            <a:ext cx="333375" cy="33337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AFA766F-A19F-4B6A-9825-8FF33799D0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2979" y="186963"/>
            <a:ext cx="2683276" cy="212426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018217E-4952-477D-9942-C3C9E1F3C8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967" y="2311224"/>
            <a:ext cx="11224286" cy="1296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2019605-EE68-45D9-960F-7B62938D933C}"/>
              </a:ext>
            </a:extLst>
          </p:cNvPr>
          <p:cNvSpPr txBox="1"/>
          <p:nvPr/>
        </p:nvSpPr>
        <p:spPr>
          <a:xfrm>
            <a:off x="2377456" y="332887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3 – Complétude dans SIGMA des 3 blocs 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FA064A7E-4595-4894-AE1E-F611CB07BB78}"/>
              </a:ext>
            </a:extLst>
          </p:cNvPr>
          <p:cNvSpPr/>
          <p:nvPr/>
        </p:nvSpPr>
        <p:spPr>
          <a:xfrm>
            <a:off x="9971717" y="1713788"/>
            <a:ext cx="685800" cy="15897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C4B69A1-3B89-4A0B-9282-D6CE3870372D}"/>
              </a:ext>
            </a:extLst>
          </p:cNvPr>
          <p:cNvSpPr txBox="1"/>
          <p:nvPr/>
        </p:nvSpPr>
        <p:spPr>
          <a:xfrm>
            <a:off x="393456" y="1279608"/>
            <a:ext cx="60974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i="1" u="sng" dirty="0"/>
              <a:t>Bloc de compétences transversales (30 %)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66DEB18-9514-4D65-BAC4-DFC5865A0680}"/>
              </a:ext>
            </a:extLst>
          </p:cNvPr>
          <p:cNvSpPr/>
          <p:nvPr/>
        </p:nvSpPr>
        <p:spPr>
          <a:xfrm>
            <a:off x="4967654" y="2959224"/>
            <a:ext cx="439615" cy="4082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/>
              <a:t>ET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5B7E68D9-8CDC-4AF3-A567-7921D228ABCA}"/>
              </a:ext>
            </a:extLst>
          </p:cNvPr>
          <p:cNvSpPr/>
          <p:nvPr/>
        </p:nvSpPr>
        <p:spPr>
          <a:xfrm>
            <a:off x="8533364" y="2973508"/>
            <a:ext cx="3122891" cy="63371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/>
              <a:t>Les 2 OUI déclenchent les 30 % du forfait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B3DEB26F-6B39-4244-85CE-335EC6686E38}"/>
              </a:ext>
            </a:extLst>
          </p:cNvPr>
          <p:cNvSpPr/>
          <p:nvPr/>
        </p:nvSpPr>
        <p:spPr>
          <a:xfrm>
            <a:off x="9180214" y="1195057"/>
            <a:ext cx="2314039" cy="33497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2F376A7D-7734-4BB6-B6F9-3E3C4E513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4C9B9-3EE7-1E48-91F6-F91CEFF5EDA1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28067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1ADB699-AC0E-4F78-8111-5FA1BCDF0C05}"/>
              </a:ext>
            </a:extLst>
          </p:cNvPr>
          <p:cNvSpPr txBox="1"/>
          <p:nvPr/>
        </p:nvSpPr>
        <p:spPr>
          <a:xfrm>
            <a:off x="502878" y="1229030"/>
            <a:ext cx="11375444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i="1" u="sng" dirty="0"/>
              <a:t>Bloc de compétences professionnelles (30 %)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1600" dirty="0"/>
          </a:p>
          <a:p>
            <a:endParaRPr lang="fr-FR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16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600" u="sng" dirty="0"/>
              <a:t>Pas de dépôt de pièces sur ce bloc</a:t>
            </a:r>
            <a:r>
              <a:rPr lang="fr-FR" sz="1600" dirty="0"/>
              <a:t>,</a:t>
            </a:r>
          </a:p>
          <a:p>
            <a:endParaRPr lang="fr-FR" sz="1600" dirty="0">
              <a:highlight>
                <a:srgbClr val="FFFF00"/>
              </a:highlight>
            </a:endParaRPr>
          </a:p>
          <a:p>
            <a:r>
              <a:rPr lang="fr-FR" sz="1600" dirty="0"/>
              <a:t>Si vous répondez </a:t>
            </a:r>
            <a:r>
              <a:rPr lang="fr-FR" sz="1600" b="1" dirty="0"/>
              <a:t>« oui » </a:t>
            </a:r>
            <a:r>
              <a:rPr lang="fr-FR" sz="1600" dirty="0"/>
              <a:t>aux questions ci-dessus, il conviendra de compléter, après la génération de la synthèse parcours les éléments attendus.</a:t>
            </a:r>
            <a:endParaRPr lang="fr-FR" sz="1600" i="1" dirty="0">
              <a:highlight>
                <a:srgbClr val="FFFF00"/>
              </a:highlight>
            </a:endParaRPr>
          </a:p>
          <a:p>
            <a:endParaRPr lang="fr-FR" sz="1600" dirty="0"/>
          </a:p>
          <a:p>
            <a:endParaRPr lang="fr-FR" sz="100" dirty="0"/>
          </a:p>
          <a:p>
            <a:endParaRPr lang="fr-FR" sz="1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/>
              <a:t>Au niveau de l’info bulle      , les modalités de paiement sont indiquées, à savoir : « </a:t>
            </a:r>
            <a:r>
              <a:rPr lang="fr-FR" sz="1600" i="1" dirty="0"/>
              <a:t>30% versés en totalité, dès lors que les </a:t>
            </a:r>
            <a:r>
              <a:rPr lang="fr-FR" sz="1600" b="1" i="1" dirty="0">
                <a:solidFill>
                  <a:srgbClr val="FF0000"/>
                </a:solidFill>
              </a:rPr>
              <a:t>2 critères sont atteints »</a:t>
            </a:r>
          </a:p>
          <a:p>
            <a:pPr lvl="1"/>
            <a:r>
              <a:rPr lang="fr-FR" sz="1600" i="1" dirty="0">
                <a:highlight>
                  <a:srgbClr val="00FFFF"/>
                </a:highlight>
              </a:rPr>
              <a:t> </a:t>
            </a: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3F45306-389B-48CC-8E63-EE3DB86A81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5684" y="4558777"/>
            <a:ext cx="333375" cy="33337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0DA0754-F61C-4866-BCC7-5AB3CDE750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5472" y="99253"/>
            <a:ext cx="2533650" cy="197167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EC7E8BB-A9E0-4122-898A-9981C9BBE2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495" y="2097000"/>
            <a:ext cx="11605147" cy="13320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1C238E6-970A-4CE7-B389-CCAD5D2C4F93}"/>
              </a:ext>
            </a:extLst>
          </p:cNvPr>
          <p:cNvSpPr txBox="1"/>
          <p:nvPr/>
        </p:nvSpPr>
        <p:spPr>
          <a:xfrm>
            <a:off x="2310413" y="418322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3 – Complétude dans SIGMA des 3 blocs 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B01F39F0-5A30-4AE4-9A2B-49CD75E667D6}"/>
              </a:ext>
            </a:extLst>
          </p:cNvPr>
          <p:cNvSpPr/>
          <p:nvPr/>
        </p:nvSpPr>
        <p:spPr>
          <a:xfrm>
            <a:off x="10230416" y="1611517"/>
            <a:ext cx="371192" cy="19090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C469EF3-4CD1-4870-84F4-2E772488CE97}"/>
              </a:ext>
            </a:extLst>
          </p:cNvPr>
          <p:cNvSpPr/>
          <p:nvPr/>
        </p:nvSpPr>
        <p:spPr>
          <a:xfrm>
            <a:off x="5073162" y="2827340"/>
            <a:ext cx="439615" cy="4082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/>
              <a:t>ET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21474708-DD80-4FFA-B1A7-26D2AC791578}"/>
              </a:ext>
            </a:extLst>
          </p:cNvPr>
          <p:cNvSpPr/>
          <p:nvPr/>
        </p:nvSpPr>
        <p:spPr>
          <a:xfrm>
            <a:off x="9643387" y="2769212"/>
            <a:ext cx="2458915" cy="63371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/>
              <a:t>Les 2 OUI déclenchent les 30 % du forfait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84BBD19A-9C7B-49EF-8B87-BD15E99FE905}"/>
              </a:ext>
            </a:extLst>
          </p:cNvPr>
          <p:cNvSpPr/>
          <p:nvPr/>
        </p:nvSpPr>
        <p:spPr>
          <a:xfrm>
            <a:off x="9379390" y="1059254"/>
            <a:ext cx="2190939" cy="36213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4A315D09-F7E7-4577-8FCE-0C9608037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4C9B9-3EE7-1E48-91F6-F91CEFF5EDA1}" type="slidenum">
              <a:rPr lang="fr-FR" smtClean="0"/>
              <a:t>25</a:t>
            </a:fld>
            <a:endParaRPr lang="fr-FR"/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7BCA8792-6577-4FC4-B8C4-94B8B82B462B}"/>
              </a:ext>
            </a:extLst>
          </p:cNvPr>
          <p:cNvSpPr/>
          <p:nvPr/>
        </p:nvSpPr>
        <p:spPr>
          <a:xfrm>
            <a:off x="9035143" y="2942122"/>
            <a:ext cx="458924" cy="37669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41519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A108DD5C-6E86-4F5E-AC23-9F100ED5D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87" y="1362922"/>
            <a:ext cx="11478752" cy="1188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1ADB699-AC0E-4F78-8111-5FA1BCDF0C05}"/>
              </a:ext>
            </a:extLst>
          </p:cNvPr>
          <p:cNvSpPr txBox="1"/>
          <p:nvPr/>
        </p:nvSpPr>
        <p:spPr>
          <a:xfrm>
            <a:off x="976448" y="673219"/>
            <a:ext cx="10919543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i="1" u="sng" dirty="0"/>
              <a:t>Bloc feuille de route (10 %)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1600" dirty="0"/>
          </a:p>
          <a:p>
            <a:endParaRPr lang="fr-FR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r-FR" sz="900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sz="1600" dirty="0"/>
              <a:t>En cas de réponse </a:t>
            </a:r>
            <a:r>
              <a:rPr lang="fr-FR" sz="1600" b="1" dirty="0"/>
              <a:t>« oui » </a:t>
            </a:r>
            <a:r>
              <a:rPr lang="fr-FR" sz="1600" dirty="0"/>
              <a:t>à la question « Le stagiaire a bénéficié d’une feuille de route ou d’un accompagnement vers la sortie (oui/non)? » la synthèse parcours devra être complétée et le </a:t>
            </a:r>
            <a:r>
              <a:rPr lang="fr-FR" sz="1600" i="1" dirty="0"/>
              <a:t>plan d’action doit être un </a:t>
            </a:r>
            <a:r>
              <a:rPr lang="fr-FR" sz="1600" i="1" u="sng" dirty="0"/>
              <a:t>accompagnement vers l’emploi ou la formation.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fr-FR" sz="1600" i="1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sz="1600" i="1" dirty="0"/>
              <a:t> </a:t>
            </a:r>
            <a:r>
              <a:rPr lang="fr-FR" sz="1600" dirty="0"/>
              <a:t>En cas de réponse </a:t>
            </a:r>
            <a:r>
              <a:rPr lang="fr-FR" sz="1600" b="1" dirty="0"/>
              <a:t>« oui » </a:t>
            </a:r>
            <a:r>
              <a:rPr lang="fr-FR" sz="1600" dirty="0"/>
              <a:t>à la question « Y-a-t-il une sortie positive ? » Un justificatif attestant de la sortie positive en cours doit être déposé avec le nommage ou l’attestation sur l’honneur le cas échéant : NOM PRENOM _SORTIE </a:t>
            </a:r>
          </a:p>
          <a:p>
            <a:endParaRPr lang="fr-FR" sz="5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i="1" dirty="0"/>
              <a:t>L’entrée en formation qualifiante et/ou le retour en formation initiale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i="1" dirty="0"/>
              <a:t>La signature d’un contrat de travail de plus de 3 mois (dont contrats aidés)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i="1" dirty="0"/>
              <a:t>Un contrat en alternance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i="1" dirty="0"/>
              <a:t>La création d’entreprise</a:t>
            </a:r>
          </a:p>
          <a:p>
            <a:endParaRPr lang="fr-FR" sz="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600" dirty="0"/>
              <a:t>Au niveau de l’info bulle      , les modalités de paiement sont indiquées, à savoir : « </a:t>
            </a:r>
            <a:r>
              <a:rPr lang="fr-FR" sz="1600" i="1" dirty="0"/>
              <a:t>10% versés en totalité </a:t>
            </a:r>
            <a:r>
              <a:rPr lang="fr-FR" sz="1600" b="1" i="1" dirty="0">
                <a:solidFill>
                  <a:srgbClr val="FF0000"/>
                </a:solidFill>
              </a:rPr>
              <a:t>si au moins un des critères est atteint </a:t>
            </a:r>
            <a:r>
              <a:rPr lang="fr-FR" sz="1600" i="1" dirty="0"/>
              <a:t>» </a:t>
            </a:r>
            <a:endParaRPr lang="fr-FR" sz="1200" i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70D664-2B5A-4588-91D8-4B447E8C8CB5}"/>
              </a:ext>
            </a:extLst>
          </p:cNvPr>
          <p:cNvSpPr/>
          <p:nvPr/>
        </p:nvSpPr>
        <p:spPr>
          <a:xfrm>
            <a:off x="2341686" y="303887"/>
            <a:ext cx="5469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3 – Complétude dans SIGMA des 3 blocs 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65BD37C-398C-4491-B8DB-C3B57F720F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3533" y="5492988"/>
            <a:ext cx="333375" cy="27671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C0E8425-2266-49AA-BD47-574FAB714A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3449" y="5029"/>
            <a:ext cx="2695697" cy="2126040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D4602591-C6AB-4E4F-8D4F-F8B80BC75D58}"/>
              </a:ext>
            </a:extLst>
          </p:cNvPr>
          <p:cNvSpPr/>
          <p:nvPr/>
        </p:nvSpPr>
        <p:spPr>
          <a:xfrm>
            <a:off x="10308397" y="1719530"/>
            <a:ext cx="685800" cy="1976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16AF0B2-FEA7-45A5-8F4F-80E6D596D358}"/>
              </a:ext>
            </a:extLst>
          </p:cNvPr>
          <p:cNvSpPr/>
          <p:nvPr/>
        </p:nvSpPr>
        <p:spPr>
          <a:xfrm>
            <a:off x="4642338" y="1750508"/>
            <a:ext cx="650631" cy="6794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/>
              <a:t>ET/OU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32F0BCED-3B87-4FDC-886B-776560994A32}"/>
              </a:ext>
            </a:extLst>
          </p:cNvPr>
          <p:cNvSpPr/>
          <p:nvPr/>
        </p:nvSpPr>
        <p:spPr>
          <a:xfrm>
            <a:off x="9437076" y="2187056"/>
            <a:ext cx="2458915" cy="63371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/>
              <a:t>Un oui déclenche les </a:t>
            </a:r>
          </a:p>
          <a:p>
            <a:pPr algn="ctr"/>
            <a:r>
              <a:rPr lang="fr-FR" sz="1200" b="1" dirty="0"/>
              <a:t>10 % du forfait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AA558AF4-C733-482C-9141-F87F5F59DBE5}"/>
              </a:ext>
            </a:extLst>
          </p:cNvPr>
          <p:cNvSpPr/>
          <p:nvPr/>
        </p:nvSpPr>
        <p:spPr>
          <a:xfrm>
            <a:off x="9524246" y="959667"/>
            <a:ext cx="2371745" cy="40325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E617DB5F-4F4E-4B6A-B8F2-24E13CA2D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4C9B9-3EE7-1E48-91F6-F91CEFF5EDA1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99323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B0A7750A-6136-4021-B178-E101F9564421}"/>
              </a:ext>
            </a:extLst>
          </p:cNvPr>
          <p:cNvSpPr txBox="1"/>
          <p:nvPr/>
        </p:nvSpPr>
        <p:spPr>
          <a:xfrm>
            <a:off x="383177" y="1314442"/>
            <a:ext cx="115824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Une fois les blocs du forfait parcours saisis, il faut télécharger </a:t>
            </a:r>
            <a:r>
              <a:rPr lang="fr-FR" sz="1600" b="1" dirty="0"/>
              <a:t>la synthèse Parcours </a:t>
            </a:r>
            <a:r>
              <a:rPr lang="fr-FR" sz="1600" u="sng" dirty="0"/>
              <a:t>générée  automatiquement par l’application</a:t>
            </a:r>
            <a:r>
              <a:rPr lang="fr-FR" sz="1600" dirty="0"/>
              <a:t> qui reprend l’ensemble de vos saisies</a:t>
            </a:r>
            <a:r>
              <a:rPr lang="fr-FR" sz="1600" u="sng" dirty="0"/>
              <a:t>, </a:t>
            </a:r>
            <a:r>
              <a:rPr lang="fr-FR" sz="1600" b="1" u="sng" dirty="0"/>
              <a:t>la compléter, la signer et la déposer</a:t>
            </a:r>
            <a:r>
              <a:rPr lang="fr-FR" sz="1600" u="sng" dirty="0"/>
              <a:t>.</a:t>
            </a:r>
            <a:endParaRPr lang="fr-FR" sz="1600" dirty="0"/>
          </a:p>
          <a:p>
            <a:endParaRPr lang="fr-FR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/>
              <a:t>Cliquer sur le lien « </a:t>
            </a:r>
            <a:r>
              <a:rPr lang="fr-FR" sz="1600" b="1" u="sng" dirty="0">
                <a:solidFill>
                  <a:srgbClr val="FF0000"/>
                </a:solidFill>
              </a:rPr>
              <a:t>retour au suivi des réalisations par stagiaire </a:t>
            </a:r>
            <a:r>
              <a:rPr lang="fr-FR" sz="1600" dirty="0"/>
              <a:t>»</a:t>
            </a:r>
          </a:p>
          <a:p>
            <a:endParaRPr lang="fr-FR" b="1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0F9AA8C-9D91-472F-94F6-C3AAE4FD64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0813" y="3076663"/>
            <a:ext cx="8656320" cy="3127456"/>
          </a:xfrm>
          <a:prstGeom prst="rect">
            <a:avLst/>
          </a:prstGeom>
        </p:spPr>
      </p:pic>
      <p:sp>
        <p:nvSpPr>
          <p:cNvPr id="6" name="Flèche : droite 5">
            <a:extLst>
              <a:ext uri="{FF2B5EF4-FFF2-40B4-BE49-F238E27FC236}">
                <a16:creationId xmlns:a16="http://schemas.microsoft.com/office/drawing/2014/main" id="{DB3485CB-13A8-4535-911F-5FA7C96D280E}"/>
              </a:ext>
            </a:extLst>
          </p:cNvPr>
          <p:cNvSpPr/>
          <p:nvPr/>
        </p:nvSpPr>
        <p:spPr>
          <a:xfrm>
            <a:off x="1095387" y="5697466"/>
            <a:ext cx="452849" cy="4322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F6C3B7B-D0F8-426C-93AA-4A96868FF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4C9B9-3EE7-1E48-91F6-F91CEFF5EDA1}" type="slidenum">
              <a:rPr lang="fr-FR" smtClean="0"/>
              <a:t>27</a:t>
            </a:fld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3B3C0C3-BAF2-49B0-A834-D6385B92AC18}"/>
              </a:ext>
            </a:extLst>
          </p:cNvPr>
          <p:cNvSpPr/>
          <p:nvPr/>
        </p:nvSpPr>
        <p:spPr>
          <a:xfrm>
            <a:off x="2278498" y="392668"/>
            <a:ext cx="64459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4 – Génération et dépôt de la synthèse Parcours</a:t>
            </a:r>
          </a:p>
          <a:p>
            <a:endParaRPr lang="fr-FR" dirty="0">
              <a:solidFill>
                <a:srgbClr val="FF0000"/>
              </a:solidFill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7457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B0A7750A-6136-4021-B178-E101F9564421}"/>
              </a:ext>
            </a:extLst>
          </p:cNvPr>
          <p:cNvSpPr txBox="1"/>
          <p:nvPr/>
        </p:nvSpPr>
        <p:spPr>
          <a:xfrm>
            <a:off x="368808" y="1167142"/>
            <a:ext cx="11582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L’application nous renvoie à la liste des stagiaires : </a:t>
            </a:r>
            <a:endParaRPr lang="fr-FR" b="1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7A8718D-DE26-43AD-99F5-6B85E6F66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757" y="1632042"/>
            <a:ext cx="3857693" cy="2151174"/>
          </a:xfrm>
          <a:prstGeom prst="rect">
            <a:avLst/>
          </a:prstGeom>
        </p:spPr>
      </p:pic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61095C78-F56D-4668-8328-712CB53D5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4C9B9-3EE7-1E48-91F6-F91CEFF5EDA1}" type="slidenum">
              <a:rPr lang="fr-FR" smtClean="0"/>
              <a:t>28</a:t>
            </a:fld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D0DDDAC-1137-4951-AEBE-EDCCD1604149}"/>
              </a:ext>
            </a:extLst>
          </p:cNvPr>
          <p:cNvSpPr txBox="1"/>
          <p:nvPr/>
        </p:nvSpPr>
        <p:spPr>
          <a:xfrm>
            <a:off x="2377440" y="490394"/>
            <a:ext cx="70291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/>
              <a:t>4 – Génération et dépôt de la synthèse Parcours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4EC212E8-23B4-409F-8105-A343538809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501" y="3984675"/>
            <a:ext cx="7190197" cy="220190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8D80A6B6-F45E-4225-9FB6-7BDC4EB9BA63}"/>
              </a:ext>
            </a:extLst>
          </p:cNvPr>
          <p:cNvSpPr txBox="1"/>
          <p:nvPr/>
        </p:nvSpPr>
        <p:spPr>
          <a:xfrm>
            <a:off x="7780064" y="3995424"/>
            <a:ext cx="39684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800" dirty="0"/>
              <a:t>Télécharger l’attestation, générée automatiquement par l’outil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A66C313-5802-4BC6-8FBC-7C464B1DB15C}"/>
              </a:ext>
            </a:extLst>
          </p:cNvPr>
          <p:cNvSpPr txBox="1"/>
          <p:nvPr/>
        </p:nvSpPr>
        <p:spPr>
          <a:xfrm>
            <a:off x="7780064" y="4936357"/>
            <a:ext cx="43334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800" dirty="0"/>
              <a:t>La compléter, la signer, la dater et la renommer </a:t>
            </a:r>
            <a:r>
              <a:rPr lang="fr-FR" dirty="0"/>
              <a:t>NOM PRENOM _SYNTH</a:t>
            </a:r>
            <a:endParaRPr lang="fr-FR" b="1" dirty="0"/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9AAF1A2C-00E5-454E-904F-FCB30B7BF3A9}"/>
              </a:ext>
            </a:extLst>
          </p:cNvPr>
          <p:cNvCxnSpPr/>
          <p:nvPr/>
        </p:nvCxnSpPr>
        <p:spPr>
          <a:xfrm flipH="1">
            <a:off x="6096000" y="4255129"/>
            <a:ext cx="1825782" cy="16045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6232FA3F-EA3A-4049-8017-7C1FCCAE4EF9}"/>
              </a:ext>
            </a:extLst>
          </p:cNvPr>
          <p:cNvCxnSpPr/>
          <p:nvPr/>
        </p:nvCxnSpPr>
        <p:spPr>
          <a:xfrm flipH="1">
            <a:off x="6726725" y="5106154"/>
            <a:ext cx="1195057" cy="8329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07058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4C3FBD-C395-4525-B45E-F4C516334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4C9B9-3EE7-1E48-91F6-F91CEFF5EDA1}" type="slidenum">
              <a:rPr lang="fr-FR" smtClean="0"/>
              <a:t>29</a:t>
            </a:fld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98279C2-ABA3-4B0A-8D3B-B7DC4ABC1C6A}"/>
              </a:ext>
            </a:extLst>
          </p:cNvPr>
          <p:cNvSpPr/>
          <p:nvPr/>
        </p:nvSpPr>
        <p:spPr>
          <a:xfrm>
            <a:off x="2278498" y="392668"/>
            <a:ext cx="64459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4 – Génération et dépôt de la synthèse Parcours</a:t>
            </a:r>
          </a:p>
          <a:p>
            <a:endParaRPr lang="fr-FR" dirty="0">
              <a:solidFill>
                <a:srgbClr val="FF0000"/>
              </a:solidFill>
              <a:cs typeface="Calibri Light" panose="020F030202020403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9F59D88-887D-4942-AA01-610FBA2F33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127" y="1192602"/>
            <a:ext cx="11724081" cy="5474009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41C39F7F-31A9-42E7-A47B-D77324AD435F}"/>
              </a:ext>
            </a:extLst>
          </p:cNvPr>
          <p:cNvSpPr/>
          <p:nvPr/>
        </p:nvSpPr>
        <p:spPr>
          <a:xfrm>
            <a:off x="506994" y="5957180"/>
            <a:ext cx="6581869" cy="597529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rgbClr val="FF0000"/>
                </a:solidFill>
              </a:rPr>
              <a:t>En vert les parties complétées par SIGMA, en jaune les parties à compléter pour justifier le paiement.</a:t>
            </a:r>
          </a:p>
        </p:txBody>
      </p:sp>
    </p:spTree>
    <p:extLst>
      <p:ext uri="{BB962C8B-B14F-4D97-AF65-F5344CB8AC3E}">
        <p14:creationId xmlns:p14="http://schemas.microsoft.com/office/powerpoint/2010/main" val="3361342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926925" y="2347345"/>
            <a:ext cx="9251696" cy="867930"/>
          </a:xfrm>
        </p:spPr>
        <p:txBody>
          <a:bodyPr/>
          <a:lstStyle/>
          <a:p>
            <a:pPr marL="0" indent="0">
              <a:buNone/>
            </a:pPr>
            <a:r>
              <a:rPr lang="fr-FR" sz="2800" dirty="0">
                <a:solidFill>
                  <a:srgbClr val="FF0000"/>
                </a:solidFill>
              </a:rPr>
              <a:t>CARACTERISTIQUES GENERALES ET SPECIFIQUES DU FORFAIT PARCOURS</a:t>
            </a:r>
            <a:endParaRPr lang="fr-FR" b="0" dirty="0">
              <a:solidFill>
                <a:srgbClr val="FF0000"/>
              </a:solidFill>
              <a:cs typeface="Calibri Light" panose="020F0302020204030204" pitchFamily="34" charset="0"/>
            </a:endParaRPr>
          </a:p>
        </p:txBody>
      </p:sp>
      <p:pic>
        <p:nvPicPr>
          <p:cNvPr id="6" name="Graphique 5" descr="Image">
            <a:extLst>
              <a:ext uri="{FF2B5EF4-FFF2-40B4-BE49-F238E27FC236}">
                <a16:creationId xmlns:a16="http://schemas.microsoft.com/office/drawing/2014/main" id="{61EF63F8-EA1D-4773-AA3E-53A3CF65F8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23204" y="132165"/>
            <a:ext cx="1705739" cy="18000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662A861-2A1E-4257-893F-C394CC6B7EC3}"/>
              </a:ext>
            </a:extLst>
          </p:cNvPr>
          <p:cNvSpPr txBox="1"/>
          <p:nvPr/>
        </p:nvSpPr>
        <p:spPr>
          <a:xfrm>
            <a:off x="1545336" y="3968496"/>
            <a:ext cx="8869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305055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B0A7750A-6136-4021-B178-E101F9564421}"/>
              </a:ext>
            </a:extLst>
          </p:cNvPr>
          <p:cNvSpPr txBox="1"/>
          <p:nvPr/>
        </p:nvSpPr>
        <p:spPr>
          <a:xfrm>
            <a:off x="368808" y="1179965"/>
            <a:ext cx="11582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Dépôt de la synthèse Parcours</a:t>
            </a:r>
          </a:p>
          <a:p>
            <a:endParaRPr lang="fr-FR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/>
              <a:t>Déposer l’attestation au </a:t>
            </a:r>
            <a:r>
              <a:rPr lang="fr-FR" sz="1600" b="1" u="sng" dirty="0"/>
              <a:t>format PDF </a:t>
            </a:r>
            <a:r>
              <a:rPr lang="fr-FR" sz="1600" dirty="0"/>
              <a:t>en utilisant le lien « ajouter »</a:t>
            </a:r>
            <a:endParaRPr lang="fr-FR" b="1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F475709-6707-454A-A727-7467F16BAC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808" y="2141188"/>
            <a:ext cx="5793380" cy="1776857"/>
          </a:xfrm>
          <a:prstGeom prst="rect">
            <a:avLst/>
          </a:prstGeom>
        </p:spPr>
      </p:pic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EBA255C0-32A1-4E69-8422-505F3F1BD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4C9B9-3EE7-1E48-91F6-F91CEFF5EDA1}" type="slidenum">
              <a:rPr lang="fr-FR" smtClean="0"/>
              <a:t>30</a:t>
            </a:fld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CF4CB13-A115-4278-A071-1070BD558700}"/>
              </a:ext>
            </a:extLst>
          </p:cNvPr>
          <p:cNvSpPr/>
          <p:nvPr/>
        </p:nvSpPr>
        <p:spPr>
          <a:xfrm>
            <a:off x="2278498" y="392668"/>
            <a:ext cx="64459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4 – Génération et dépôt de la synthèse Parcours</a:t>
            </a:r>
          </a:p>
          <a:p>
            <a:endParaRPr lang="fr-FR" dirty="0">
              <a:solidFill>
                <a:srgbClr val="FF0000"/>
              </a:solidFill>
              <a:cs typeface="Calibri Light" panose="020F030202020403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7AB0FBC-8272-49ED-80D4-BC89CCEA27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792" y="4986336"/>
            <a:ext cx="11451844" cy="131515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5523A5BB-8B22-4ED9-ADF2-78ECBF5C23FE}"/>
              </a:ext>
            </a:extLst>
          </p:cNvPr>
          <p:cNvSpPr txBox="1"/>
          <p:nvPr/>
        </p:nvSpPr>
        <p:spPr>
          <a:xfrm>
            <a:off x="356533" y="4298281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800" dirty="0"/>
              <a:t>Une fois déposée, le trombone vert s’affiche 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41681574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1ADB699-AC0E-4F78-8111-5FA1BCDF0C05}"/>
              </a:ext>
            </a:extLst>
          </p:cNvPr>
          <p:cNvSpPr txBox="1"/>
          <p:nvPr/>
        </p:nvSpPr>
        <p:spPr>
          <a:xfrm>
            <a:off x="816513" y="666122"/>
            <a:ext cx="1042416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b="1" dirty="0"/>
          </a:p>
          <a:p>
            <a:endParaRPr lang="fr-FR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b="1" dirty="0"/>
          </a:p>
          <a:p>
            <a:r>
              <a:rPr lang="fr-FR" dirty="0"/>
              <a:t>Une attestation de fin de parcours est établie par le dispensateur de l’action et devra être remis au stagiaire en fin de parcours de formation.</a:t>
            </a:r>
          </a:p>
          <a:p>
            <a:endParaRPr lang="fr-FR" dirty="0"/>
          </a:p>
          <a:p>
            <a:r>
              <a:rPr lang="fr-FR" dirty="0"/>
              <a:t>Ce document dûment signé et tamponné par l’organisme de formation sera déposé dans les SI dans la rubrique ci-dessous :</a:t>
            </a:r>
          </a:p>
          <a:p>
            <a:endParaRPr lang="fr-FR" sz="600" b="1" dirty="0"/>
          </a:p>
          <a:p>
            <a:endParaRPr lang="fr-FR" sz="600" b="1" dirty="0"/>
          </a:p>
          <a:p>
            <a:endParaRPr lang="fr-FR" dirty="0"/>
          </a:p>
          <a:p>
            <a:endParaRPr lang="fr-FR" sz="800" dirty="0"/>
          </a:p>
          <a:p>
            <a:endParaRPr lang="fr-FR" dirty="0"/>
          </a:p>
          <a:p>
            <a:endParaRPr lang="fr-FR" dirty="0">
              <a:highlight>
                <a:srgbClr val="FFFF00"/>
              </a:highlight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7DD5132-CDED-45C1-A861-E4DC936D25A8}"/>
              </a:ext>
            </a:extLst>
          </p:cNvPr>
          <p:cNvSpPr txBox="1"/>
          <p:nvPr/>
        </p:nvSpPr>
        <p:spPr>
          <a:xfrm>
            <a:off x="2397851" y="527510"/>
            <a:ext cx="83576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/>
              <a:t>5 – Création de l’attestation de la réalisation de la formation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EB64EBA-D855-4984-8F0A-3CE482C0D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739" y="3550327"/>
            <a:ext cx="9065962" cy="872150"/>
          </a:xfrm>
          <a:prstGeom prst="rect">
            <a:avLst/>
          </a:prstGeom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51E3F99-01DA-4B97-ACF2-39ED3AF85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4C9B9-3EE7-1E48-91F6-F91CEFF5EDA1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02303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926925" y="2347345"/>
            <a:ext cx="9251696" cy="984330"/>
          </a:xfrm>
        </p:spPr>
        <p:txBody>
          <a:bodyPr/>
          <a:lstStyle/>
          <a:p>
            <a:pPr marL="0" indent="0">
              <a:buNone/>
            </a:pPr>
            <a:r>
              <a:rPr lang="fr-FR" dirty="0">
                <a:solidFill>
                  <a:srgbClr val="FF0000"/>
                </a:solidFill>
                <a:cs typeface="Calibri Light" panose="020F0302020204030204" pitchFamily="34" charset="0"/>
              </a:rPr>
              <a:t>MODIFICATIONS DES SAISIES </a:t>
            </a:r>
          </a:p>
          <a:p>
            <a:pPr marL="0" indent="0">
              <a:buNone/>
            </a:pPr>
            <a:r>
              <a:rPr lang="fr-FR" dirty="0">
                <a:solidFill>
                  <a:srgbClr val="FF0000"/>
                </a:solidFill>
                <a:cs typeface="Calibri Light" panose="020F0302020204030204" pitchFamily="34" charset="0"/>
              </a:rPr>
              <a:t>DU 2</a:t>
            </a:r>
            <a:r>
              <a:rPr lang="fr-FR" baseline="30000" dirty="0">
                <a:solidFill>
                  <a:srgbClr val="FF0000"/>
                </a:solidFill>
                <a:cs typeface="Calibri Light" panose="020F0302020204030204" pitchFamily="34" charset="0"/>
              </a:rPr>
              <a:t>ème</a:t>
            </a:r>
            <a:r>
              <a:rPr lang="fr-FR" dirty="0">
                <a:solidFill>
                  <a:srgbClr val="FF0000"/>
                </a:solidFill>
                <a:cs typeface="Calibri Light" panose="020F0302020204030204" pitchFamily="34" charset="0"/>
              </a:rPr>
              <a:t> VERSEMENT</a:t>
            </a:r>
          </a:p>
        </p:txBody>
      </p:sp>
      <p:pic>
        <p:nvPicPr>
          <p:cNvPr id="6" name="Graphique 5" descr="Image">
            <a:extLst>
              <a:ext uri="{FF2B5EF4-FFF2-40B4-BE49-F238E27FC236}">
                <a16:creationId xmlns:a16="http://schemas.microsoft.com/office/drawing/2014/main" id="{61EF63F8-EA1D-4773-AA3E-53A3CF65F8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23204" y="132165"/>
            <a:ext cx="1705739" cy="18000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662A861-2A1E-4257-893F-C394CC6B7EC3}"/>
              </a:ext>
            </a:extLst>
          </p:cNvPr>
          <p:cNvSpPr txBox="1"/>
          <p:nvPr/>
        </p:nvSpPr>
        <p:spPr>
          <a:xfrm>
            <a:off x="1545336" y="3968496"/>
            <a:ext cx="8869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032778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1ADB699-AC0E-4F78-8111-5FA1BCDF0C05}"/>
              </a:ext>
            </a:extLst>
          </p:cNvPr>
          <p:cNvSpPr txBox="1"/>
          <p:nvPr/>
        </p:nvSpPr>
        <p:spPr>
          <a:xfrm>
            <a:off x="243841" y="1594419"/>
            <a:ext cx="1151273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Pour modifier la « date de fin de parcours », il suffit de saisir une nouvelle date et de procéder à l’enregistrement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dirty="0"/>
          </a:p>
          <a:p>
            <a:endParaRPr lang="fr-FR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dirty="0"/>
          </a:p>
          <a:p>
            <a:endParaRPr lang="fr-FR" dirty="0"/>
          </a:p>
          <a:p>
            <a:endParaRPr lang="fr-FR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Le message vert s’affiche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07974F0-B152-4EDC-9DBF-E618DE47CA79}"/>
              </a:ext>
            </a:extLst>
          </p:cNvPr>
          <p:cNvSpPr txBox="1"/>
          <p:nvPr/>
        </p:nvSpPr>
        <p:spPr>
          <a:xfrm>
            <a:off x="332231" y="1141291"/>
            <a:ext cx="11023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Modification de la saisie du 2</a:t>
            </a:r>
            <a:r>
              <a:rPr lang="fr-FR" b="1" baseline="30000" dirty="0"/>
              <a:t>ème</a:t>
            </a:r>
            <a:r>
              <a:rPr lang="fr-FR" b="1" dirty="0"/>
              <a:t> versement du forfait parcours </a:t>
            </a:r>
            <a:r>
              <a:rPr lang="fr-FR" b="1" i="1" dirty="0"/>
              <a:t>le cas échéant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2275C11-2ECE-4545-AEFC-CB90CB665C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2500" y="2225804"/>
            <a:ext cx="8029304" cy="285816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4271BEA-617D-4DCA-A0D5-2FE9C330A5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9817" y="5638478"/>
            <a:ext cx="7035088" cy="418701"/>
          </a:xfrm>
          <a:prstGeom prst="rect">
            <a:avLst/>
          </a:prstGeom>
        </p:spPr>
      </p:pic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B59AA22F-BDF3-4E6F-9168-A8845D4FA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4C9B9-3EE7-1E48-91F6-F91CEFF5EDA1}" type="slidenum">
              <a:rPr lang="fr-FR" smtClean="0"/>
              <a:t>33</a:t>
            </a:fld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8C22EF-25B3-4525-A191-004ECF7D5C0F}"/>
              </a:ext>
            </a:extLst>
          </p:cNvPr>
          <p:cNvSpPr/>
          <p:nvPr/>
        </p:nvSpPr>
        <p:spPr>
          <a:xfrm>
            <a:off x="2278498" y="392668"/>
            <a:ext cx="34018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Modification de la saisie</a:t>
            </a:r>
            <a:endParaRPr lang="fr-FR" dirty="0">
              <a:solidFill>
                <a:srgbClr val="FF0000"/>
              </a:solidFill>
              <a:cs typeface="Calibri Light" panose="020F030202020403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DA2DFF0-6C83-4652-B21C-88F384ACF2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8049" y="4353066"/>
            <a:ext cx="1495425" cy="523875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6E4DEAE-EE17-4B91-B893-513575C4075F}"/>
              </a:ext>
            </a:extLst>
          </p:cNvPr>
          <p:cNvSpPr/>
          <p:nvPr/>
        </p:nvSpPr>
        <p:spPr>
          <a:xfrm>
            <a:off x="6301212" y="4481465"/>
            <a:ext cx="2770360" cy="3078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9589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1ADB699-AC0E-4F78-8111-5FA1BCDF0C05}"/>
              </a:ext>
            </a:extLst>
          </p:cNvPr>
          <p:cNvSpPr txBox="1"/>
          <p:nvPr/>
        </p:nvSpPr>
        <p:spPr>
          <a:xfrm>
            <a:off x="243841" y="1889915"/>
            <a:ext cx="4302033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b="1" dirty="0"/>
              <a:t>Avant enregistrement </a:t>
            </a:r>
            <a:r>
              <a:rPr lang="fr-FR" sz="1600" dirty="0"/>
              <a:t>de la saisie</a:t>
            </a:r>
          </a:p>
          <a:p>
            <a:endParaRPr lang="fr-FR" sz="1600" dirty="0"/>
          </a:p>
          <a:p>
            <a:r>
              <a:rPr lang="fr-FR" sz="1600" dirty="0"/>
              <a:t>Cliquer sur la corbeille si la pièce déposée est erronée </a:t>
            </a:r>
          </a:p>
          <a:p>
            <a:pPr lvl="1"/>
            <a:endParaRPr lang="fr-FR" sz="1600" dirty="0"/>
          </a:p>
          <a:p>
            <a:pPr lvl="1"/>
            <a:endParaRPr lang="fr-FR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b="1" dirty="0"/>
              <a:t>Après enregistrement </a:t>
            </a:r>
            <a:r>
              <a:rPr lang="fr-FR" sz="1600" dirty="0"/>
              <a:t>de la saisie</a:t>
            </a:r>
          </a:p>
          <a:p>
            <a:endParaRPr lang="fr-FR" sz="1600" dirty="0"/>
          </a:p>
          <a:p>
            <a:r>
              <a:rPr lang="fr-FR" sz="1600" dirty="0"/>
              <a:t>Si un des éléments est à modifier : cliquer sur le crayon si la pièce déposée est erronée ou cocher « non » si besoin</a:t>
            </a:r>
          </a:p>
          <a:p>
            <a:endParaRPr lang="fr-FR" sz="1600" dirty="0"/>
          </a:p>
          <a:p>
            <a:endParaRPr lang="fr-FR" sz="1600" dirty="0"/>
          </a:p>
          <a:p>
            <a:endParaRPr lang="fr-FR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dirty="0"/>
              <a:t>Cliquer sur « </a:t>
            </a:r>
            <a:r>
              <a:rPr lang="fr-FR" sz="1600" b="1" dirty="0"/>
              <a:t>Enregistrer »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07974F0-B152-4EDC-9DBF-E618DE47CA79}"/>
              </a:ext>
            </a:extLst>
          </p:cNvPr>
          <p:cNvSpPr txBox="1"/>
          <p:nvPr/>
        </p:nvSpPr>
        <p:spPr>
          <a:xfrm>
            <a:off x="332231" y="1376583"/>
            <a:ext cx="11023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Modification de la saisie du 2</a:t>
            </a:r>
            <a:r>
              <a:rPr lang="fr-FR" b="1" baseline="30000" dirty="0"/>
              <a:t>ème</a:t>
            </a:r>
            <a:r>
              <a:rPr lang="fr-FR" b="1" dirty="0"/>
              <a:t> versement du forfait parcours </a:t>
            </a:r>
            <a:r>
              <a:rPr lang="fr-FR" b="1" i="1" dirty="0"/>
              <a:t>le cas échéant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FE1C6D8-78C6-49C0-94D8-CDBAD3E527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733" y="2190623"/>
            <a:ext cx="6703044" cy="156838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40ADD3F-BFE1-4D9B-BB7C-CFDF9F2779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7733" y="3979284"/>
            <a:ext cx="6766560" cy="165308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B064C6F-7DCD-472F-957A-72FD8D0438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7733" y="5784662"/>
            <a:ext cx="6984267" cy="415676"/>
          </a:xfrm>
          <a:prstGeom prst="rect">
            <a:avLst/>
          </a:prstGeom>
        </p:spPr>
      </p:pic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C707FE51-6E30-47A1-9360-C8BFD1B3C07F}"/>
              </a:ext>
            </a:extLst>
          </p:cNvPr>
          <p:cNvSpPr/>
          <p:nvPr/>
        </p:nvSpPr>
        <p:spPr>
          <a:xfrm>
            <a:off x="4423954" y="2642305"/>
            <a:ext cx="452849" cy="4322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lèche : droite 10">
            <a:extLst>
              <a:ext uri="{FF2B5EF4-FFF2-40B4-BE49-F238E27FC236}">
                <a16:creationId xmlns:a16="http://schemas.microsoft.com/office/drawing/2014/main" id="{1B2CE7A4-AC8F-4183-9CA1-C1550E5A2326}"/>
              </a:ext>
            </a:extLst>
          </p:cNvPr>
          <p:cNvSpPr/>
          <p:nvPr/>
        </p:nvSpPr>
        <p:spPr>
          <a:xfrm>
            <a:off x="4576354" y="4484168"/>
            <a:ext cx="452849" cy="4322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lèche : droite 11">
            <a:extLst>
              <a:ext uri="{FF2B5EF4-FFF2-40B4-BE49-F238E27FC236}">
                <a16:creationId xmlns:a16="http://schemas.microsoft.com/office/drawing/2014/main" id="{F5B40FAB-F976-4325-80D3-021AEF8B9318}"/>
              </a:ext>
            </a:extLst>
          </p:cNvPr>
          <p:cNvSpPr/>
          <p:nvPr/>
        </p:nvSpPr>
        <p:spPr>
          <a:xfrm>
            <a:off x="4508867" y="5743817"/>
            <a:ext cx="452849" cy="4322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720543C4-2A18-4C3D-89C4-1A952843C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4C9B9-3EE7-1E48-91F6-F91CEFF5EDA1}" type="slidenum">
              <a:rPr lang="fr-FR" smtClean="0"/>
              <a:t>34</a:t>
            </a:fld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A4A669-A3B2-4F85-9FBE-2A13A65D27A0}"/>
              </a:ext>
            </a:extLst>
          </p:cNvPr>
          <p:cNvSpPr/>
          <p:nvPr/>
        </p:nvSpPr>
        <p:spPr>
          <a:xfrm>
            <a:off x="2278498" y="392668"/>
            <a:ext cx="32976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Modification de la saisie</a:t>
            </a:r>
            <a:endParaRPr lang="fr-FR" dirty="0">
              <a:solidFill>
                <a:srgbClr val="FF0000"/>
              </a:solidFill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9775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1ADB699-AC0E-4F78-8111-5FA1BCDF0C05}"/>
              </a:ext>
            </a:extLst>
          </p:cNvPr>
          <p:cNvSpPr txBox="1"/>
          <p:nvPr/>
        </p:nvSpPr>
        <p:spPr>
          <a:xfrm>
            <a:off x="444136" y="1541430"/>
            <a:ext cx="4053052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b="1" dirty="0"/>
              <a:t>Effacement total de la saisie le cas échéant :</a:t>
            </a:r>
          </a:p>
          <a:p>
            <a:endParaRPr lang="fr-FR" sz="1600" b="1" dirty="0"/>
          </a:p>
          <a:p>
            <a:r>
              <a:rPr lang="fr-FR" sz="1600" dirty="0"/>
              <a:t>Il est possible de supprimer l’intégralité des données saisies, dont la date de « fin de parcours », les pièces déposées en cliquant sur </a:t>
            </a:r>
            <a:r>
              <a:rPr lang="fr-FR" sz="1600" b="1" dirty="0"/>
              <a:t>« supprimer la réalisation pour ce stagiaire » </a:t>
            </a:r>
          </a:p>
          <a:p>
            <a:endParaRPr lang="fr-FR" sz="1600" dirty="0"/>
          </a:p>
          <a:p>
            <a:endParaRPr lang="fr-FR" sz="1600" dirty="0"/>
          </a:p>
          <a:p>
            <a:endParaRPr lang="fr-FR" sz="1600" dirty="0"/>
          </a:p>
          <a:p>
            <a:endParaRPr lang="fr-FR" sz="1600" dirty="0"/>
          </a:p>
          <a:p>
            <a:r>
              <a:rPr lang="fr-FR" sz="1600" dirty="0"/>
              <a:t>Cliquer sur « enregistrer », le message vert apparaît :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E26493D-96D1-4490-BC36-93DBEEC28336}"/>
              </a:ext>
            </a:extLst>
          </p:cNvPr>
          <p:cNvSpPr txBox="1"/>
          <p:nvPr/>
        </p:nvSpPr>
        <p:spPr>
          <a:xfrm>
            <a:off x="444136" y="1256143"/>
            <a:ext cx="11225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Modification de la saisie du 2</a:t>
            </a:r>
            <a:r>
              <a:rPr lang="fr-FR" b="1" baseline="30000" dirty="0"/>
              <a:t>ème</a:t>
            </a:r>
            <a:r>
              <a:rPr lang="fr-FR" b="1" dirty="0"/>
              <a:t> versement du forfait parcours </a:t>
            </a:r>
            <a:r>
              <a:rPr lang="fr-FR" b="1" i="1" dirty="0"/>
              <a:t>le cas échéant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6F31562-88D1-4273-A1B5-E0ADF5B4F7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0432" y="1863434"/>
            <a:ext cx="6879771" cy="248945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B28F37B-2346-4CA2-9EA1-C72F182006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0432" y="4982090"/>
            <a:ext cx="7067276" cy="807311"/>
          </a:xfrm>
          <a:prstGeom prst="rect">
            <a:avLst/>
          </a:prstGeom>
        </p:spPr>
      </p:pic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A7172376-2215-48E3-878F-40197651847C}"/>
              </a:ext>
            </a:extLst>
          </p:cNvPr>
          <p:cNvSpPr/>
          <p:nvPr/>
        </p:nvSpPr>
        <p:spPr>
          <a:xfrm>
            <a:off x="4567385" y="2892048"/>
            <a:ext cx="452849" cy="4322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Flèche : droite 9">
            <a:extLst>
              <a:ext uri="{FF2B5EF4-FFF2-40B4-BE49-F238E27FC236}">
                <a16:creationId xmlns:a16="http://schemas.microsoft.com/office/drawing/2014/main" id="{C89C8CCD-1013-4E10-AC12-D7DF6AE60BE0}"/>
              </a:ext>
            </a:extLst>
          </p:cNvPr>
          <p:cNvSpPr/>
          <p:nvPr/>
        </p:nvSpPr>
        <p:spPr>
          <a:xfrm>
            <a:off x="4567384" y="5169632"/>
            <a:ext cx="452849" cy="4322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DA570E63-8E46-4E6D-A311-83D036C31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4C9B9-3EE7-1E48-91F6-F91CEFF5EDA1}" type="slidenum">
              <a:rPr lang="fr-FR" smtClean="0"/>
              <a:t>35</a:t>
            </a:fld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5CEEC3E-AE7E-44F6-A11F-8061AB366EF5}"/>
              </a:ext>
            </a:extLst>
          </p:cNvPr>
          <p:cNvSpPr/>
          <p:nvPr/>
        </p:nvSpPr>
        <p:spPr>
          <a:xfrm>
            <a:off x="2278498" y="392668"/>
            <a:ext cx="32976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Modification de la saisie</a:t>
            </a:r>
            <a:endParaRPr lang="fr-FR" dirty="0">
              <a:solidFill>
                <a:srgbClr val="FF0000"/>
              </a:solidFill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4088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1ADB699-AC0E-4F78-8111-5FA1BCDF0C05}"/>
              </a:ext>
            </a:extLst>
          </p:cNvPr>
          <p:cNvSpPr txBox="1"/>
          <p:nvPr/>
        </p:nvSpPr>
        <p:spPr>
          <a:xfrm>
            <a:off x="444136" y="1541430"/>
            <a:ext cx="11747864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b="1" dirty="0"/>
              <a:t>Nouvelle saisie après effacement 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b="1" dirty="0"/>
          </a:p>
          <a:p>
            <a:endParaRPr lang="fr-FR" b="1" dirty="0"/>
          </a:p>
          <a:p>
            <a:endParaRPr lang="fr-FR" b="1" dirty="0"/>
          </a:p>
          <a:p>
            <a:endParaRPr lang="fr-FR" b="1" dirty="0"/>
          </a:p>
          <a:p>
            <a:endParaRPr lang="fr-FR" b="1" dirty="0"/>
          </a:p>
          <a:p>
            <a:endParaRPr lang="fr-FR" b="1" dirty="0"/>
          </a:p>
          <a:p>
            <a:endParaRPr lang="fr-FR" b="1" dirty="0"/>
          </a:p>
          <a:p>
            <a:endParaRPr lang="fr-FR" b="1" dirty="0"/>
          </a:p>
          <a:p>
            <a:endParaRPr lang="fr-FR" b="1" dirty="0"/>
          </a:p>
          <a:p>
            <a:endParaRPr lang="fr-FR" b="1" dirty="0"/>
          </a:p>
          <a:p>
            <a:endParaRPr lang="fr-FR" b="1" dirty="0"/>
          </a:p>
          <a:p>
            <a:r>
              <a:rPr lang="fr-FR" sz="1600" dirty="0"/>
              <a:t>Les éléments saisis et déposés sont alors supprimés, et l’outil remet à « non » par défaut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E26493D-96D1-4490-BC36-93DBEEC28336}"/>
              </a:ext>
            </a:extLst>
          </p:cNvPr>
          <p:cNvSpPr txBox="1"/>
          <p:nvPr/>
        </p:nvSpPr>
        <p:spPr>
          <a:xfrm>
            <a:off x="444136" y="1219200"/>
            <a:ext cx="11225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4 – Modification de la saisie du 2</a:t>
            </a:r>
            <a:r>
              <a:rPr lang="fr-FR" b="1" baseline="30000" dirty="0"/>
              <a:t>ème</a:t>
            </a:r>
            <a:r>
              <a:rPr lang="fr-FR" b="1" dirty="0"/>
              <a:t> versement du forfait parcours </a:t>
            </a:r>
            <a:r>
              <a:rPr lang="fr-FR" b="1" i="1" dirty="0"/>
              <a:t>le cas échéant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78869BA-6C0B-4C72-88A6-7F39F2BC72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3688" y="2258943"/>
            <a:ext cx="8026370" cy="2574600"/>
          </a:xfrm>
          <a:prstGeom prst="rect">
            <a:avLst/>
          </a:prstGeom>
        </p:spPr>
      </p:pic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B07600BE-77D4-4BD1-9E48-1048ACE7C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4C9B9-3EE7-1E48-91F6-F91CEFF5EDA1}" type="slidenum">
              <a:rPr lang="fr-FR" smtClean="0"/>
              <a:t>36</a:t>
            </a:fld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0540A6-FE04-4B0C-ADBF-55348D47779D}"/>
              </a:ext>
            </a:extLst>
          </p:cNvPr>
          <p:cNvSpPr/>
          <p:nvPr/>
        </p:nvSpPr>
        <p:spPr>
          <a:xfrm>
            <a:off x="2278498" y="392668"/>
            <a:ext cx="70414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[FORFAIT PARCOURS : 2</a:t>
            </a:r>
            <a:r>
              <a:rPr lang="fr-FR" baseline="30000" dirty="0">
                <a:solidFill>
                  <a:srgbClr val="FF0000"/>
                </a:solidFill>
              </a:rPr>
              <a:t>ème</a:t>
            </a:r>
            <a:r>
              <a:rPr lang="fr-FR" dirty="0">
                <a:solidFill>
                  <a:srgbClr val="FF0000"/>
                </a:solidFill>
              </a:rPr>
              <a:t>  phase donc 2</a:t>
            </a:r>
            <a:r>
              <a:rPr lang="fr-FR" baseline="30000" dirty="0">
                <a:solidFill>
                  <a:srgbClr val="FF0000"/>
                </a:solidFill>
              </a:rPr>
              <a:t>nd</a:t>
            </a:r>
            <a:r>
              <a:rPr lang="fr-FR" dirty="0">
                <a:solidFill>
                  <a:srgbClr val="FF0000"/>
                </a:solidFill>
              </a:rPr>
              <a:t> VERSEMENT]</a:t>
            </a:r>
            <a:endParaRPr lang="fr-FR" dirty="0">
              <a:solidFill>
                <a:srgbClr val="FF0000"/>
              </a:solidFill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4293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A6A1F2A-121F-411D-A592-C6412C46FA37}"/>
              </a:ext>
            </a:extLst>
          </p:cNvPr>
          <p:cNvSpPr/>
          <p:nvPr/>
        </p:nvSpPr>
        <p:spPr>
          <a:xfrm>
            <a:off x="890016" y="1224484"/>
            <a:ext cx="107659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/>
              <a:t>Modification de la saisie du 2</a:t>
            </a:r>
            <a:r>
              <a:rPr lang="fr-FR" b="1" baseline="30000" dirty="0"/>
              <a:t>ème</a:t>
            </a:r>
            <a:r>
              <a:rPr lang="fr-FR" b="1" dirty="0"/>
              <a:t> versement du forfait parcours </a:t>
            </a:r>
            <a:r>
              <a:rPr lang="fr-FR" b="1" i="1" dirty="0"/>
              <a:t>le cas échéant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F0B5E2-721A-43F8-BA5D-8FD50F2DBCF9}"/>
              </a:ext>
            </a:extLst>
          </p:cNvPr>
          <p:cNvSpPr/>
          <p:nvPr/>
        </p:nvSpPr>
        <p:spPr>
          <a:xfrm>
            <a:off x="88972" y="1746752"/>
            <a:ext cx="466659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/>
              <a:t>Les modifications des pièces ou des données saisies peuvent se faire uniquement sur des périodes non validées (couleur orange):</a:t>
            </a:r>
          </a:p>
          <a:p>
            <a:endParaRPr lang="fr-FR" sz="1600" b="1" dirty="0"/>
          </a:p>
          <a:p>
            <a:endParaRPr lang="fr-FR" sz="1600" dirty="0"/>
          </a:p>
          <a:p>
            <a:pPr lvl="1"/>
            <a:endParaRPr lang="fr-FR" sz="1600" dirty="0"/>
          </a:p>
          <a:p>
            <a:endParaRPr lang="fr-FR" sz="1600" dirty="0"/>
          </a:p>
          <a:p>
            <a:endParaRPr lang="fr-FR" sz="1600" dirty="0"/>
          </a:p>
          <a:p>
            <a:endParaRPr lang="fr-FR" sz="1600" dirty="0"/>
          </a:p>
          <a:p>
            <a:endParaRPr lang="fr-FR" sz="1600" dirty="0"/>
          </a:p>
          <a:p>
            <a:r>
              <a:rPr lang="fr-FR" sz="1600" dirty="0"/>
              <a:t>Une fois, la période validée (couleur verte), il n’est plus possible de modifier, sauf en cas de « dévalidation » de la période.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D6ADFF1-4254-4C93-B803-41C2B5AC18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144"/>
          <a:stretch/>
        </p:blipFill>
        <p:spPr>
          <a:xfrm>
            <a:off x="5480565" y="1701805"/>
            <a:ext cx="6622463" cy="4962393"/>
          </a:xfrm>
          <a:prstGeom prst="rect">
            <a:avLst/>
          </a:prstGeom>
        </p:spPr>
      </p:pic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77B2E017-2D23-4E78-ABFA-1EFB23979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4C9B9-3EE7-1E48-91F6-F91CEFF5EDA1}" type="slidenum">
              <a:rPr lang="fr-FR" smtClean="0"/>
              <a:t>37</a:t>
            </a:fld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E978A05-7DEC-4764-BB93-B262A74F2B42}"/>
              </a:ext>
            </a:extLst>
          </p:cNvPr>
          <p:cNvSpPr/>
          <p:nvPr/>
        </p:nvSpPr>
        <p:spPr>
          <a:xfrm>
            <a:off x="2278498" y="392668"/>
            <a:ext cx="34018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Modification de la saisie</a:t>
            </a:r>
            <a:endParaRPr lang="fr-FR" dirty="0">
              <a:solidFill>
                <a:srgbClr val="FF0000"/>
              </a:solidFill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5143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926925" y="2347345"/>
            <a:ext cx="9251696" cy="461729"/>
          </a:xfrm>
        </p:spPr>
        <p:txBody>
          <a:bodyPr/>
          <a:lstStyle/>
          <a:p>
            <a:pPr marL="0" indent="0">
              <a:buNone/>
            </a:pPr>
            <a:r>
              <a:rPr lang="fr-FR" dirty="0">
                <a:solidFill>
                  <a:srgbClr val="FF0000"/>
                </a:solidFill>
                <a:cs typeface="Calibri Light" panose="020F0302020204030204" pitchFamily="34" charset="0"/>
              </a:rPr>
              <a:t>SPECIFICITES DE LA FACTURE</a:t>
            </a:r>
          </a:p>
        </p:txBody>
      </p:sp>
      <p:pic>
        <p:nvPicPr>
          <p:cNvPr id="6" name="Graphique 5" descr="Image">
            <a:extLst>
              <a:ext uri="{FF2B5EF4-FFF2-40B4-BE49-F238E27FC236}">
                <a16:creationId xmlns:a16="http://schemas.microsoft.com/office/drawing/2014/main" id="{61EF63F8-EA1D-4773-AA3E-53A3CF65F8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23204" y="132165"/>
            <a:ext cx="1705739" cy="18000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662A861-2A1E-4257-893F-C394CC6B7EC3}"/>
              </a:ext>
            </a:extLst>
          </p:cNvPr>
          <p:cNvSpPr txBox="1"/>
          <p:nvPr/>
        </p:nvSpPr>
        <p:spPr>
          <a:xfrm>
            <a:off x="1545336" y="3968496"/>
            <a:ext cx="8869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574666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DC32EE7-D1A3-4F63-8D6E-377490F15D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8584" y="1634546"/>
            <a:ext cx="2805556" cy="657225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DF490AB-58D7-4B1C-8A4B-A97E04FCD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4C9B9-3EE7-1E48-91F6-F91CEFF5EDA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80BEDC3-29E7-4406-AE74-60A846A32440}"/>
              </a:ext>
            </a:extLst>
          </p:cNvPr>
          <p:cNvSpPr/>
          <p:nvPr/>
        </p:nvSpPr>
        <p:spPr>
          <a:xfrm>
            <a:off x="2278498" y="392668"/>
            <a:ext cx="5891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cs typeface="Calibri Light" panose="020F0302020204030204" pitchFamily="34" charset="0"/>
              </a:rPr>
              <a:t>Spécificités de la facture du forfait parcours</a:t>
            </a:r>
            <a:endParaRPr lang="fr-FR" dirty="0">
              <a:cs typeface="Calibri Light" panose="020F030202020403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A0C0C57-FF51-4F54-BD0E-E10B72C21A77}"/>
              </a:ext>
            </a:extLst>
          </p:cNvPr>
          <p:cNvSpPr txBox="1"/>
          <p:nvPr/>
        </p:nvSpPr>
        <p:spPr>
          <a:xfrm>
            <a:off x="342900" y="1010131"/>
            <a:ext cx="10424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Le nombre de forfait parcours facturé est indiqué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67BBA6D-A712-476A-BC09-28C033F93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2510" y="4658057"/>
            <a:ext cx="842076" cy="310239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1D77B4D3-129A-42E4-B912-B3F3F6B246DD}"/>
              </a:ext>
            </a:extLst>
          </p:cNvPr>
          <p:cNvSpPr txBox="1"/>
          <p:nvPr/>
        </p:nvSpPr>
        <p:spPr>
          <a:xfrm>
            <a:off x="342900" y="3747563"/>
            <a:ext cx="89619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Ventilation par blocs du nombre de forfait parcours facturé </a:t>
            </a: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FEABF96C-A113-474F-A9FE-7A50729F818C}"/>
              </a:ext>
            </a:extLst>
          </p:cNvPr>
          <p:cNvSpPr/>
          <p:nvPr/>
        </p:nvSpPr>
        <p:spPr>
          <a:xfrm>
            <a:off x="5554980" y="6109500"/>
            <a:ext cx="805758" cy="36933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0EC7B92-FF36-48BE-A06D-D265CD9A54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140" y="1274810"/>
            <a:ext cx="7654447" cy="1885963"/>
          </a:xfrm>
          <a:prstGeom prst="rect">
            <a:avLst/>
          </a:prstGeom>
        </p:spPr>
      </p:pic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54DBB5A3-732F-4E9F-844B-E4A924E85D2E}"/>
              </a:ext>
            </a:extLst>
          </p:cNvPr>
          <p:cNvSpPr/>
          <p:nvPr/>
        </p:nvSpPr>
        <p:spPr>
          <a:xfrm>
            <a:off x="4572000" y="2560320"/>
            <a:ext cx="621792" cy="60045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3257B0C8-F8F1-4783-B21A-2B31A2A166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354" y="4116895"/>
            <a:ext cx="8579291" cy="2559182"/>
          </a:xfrm>
          <a:prstGeom prst="rect">
            <a:avLst/>
          </a:prstGeom>
        </p:spPr>
      </p:pic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F1EA4DF7-9C2B-4366-8A3F-ED9D237E9CEE}"/>
              </a:ext>
            </a:extLst>
          </p:cNvPr>
          <p:cNvSpPr/>
          <p:nvPr/>
        </p:nvSpPr>
        <p:spPr>
          <a:xfrm>
            <a:off x="5554980" y="6109500"/>
            <a:ext cx="805758" cy="35583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8AC5D62-C996-4330-B4FC-D8B23A98ABBD}"/>
              </a:ext>
            </a:extLst>
          </p:cNvPr>
          <p:cNvSpPr/>
          <p:nvPr/>
        </p:nvSpPr>
        <p:spPr>
          <a:xfrm>
            <a:off x="8723376" y="1426464"/>
            <a:ext cx="3104484" cy="459943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Dans cet exemple :</a:t>
            </a:r>
          </a:p>
          <a:p>
            <a:pPr algn="ctr"/>
            <a:endParaRPr lang="fr-FR" dirty="0"/>
          </a:p>
          <a:p>
            <a:pPr algn="ctr"/>
            <a:r>
              <a:rPr lang="fr-FR" b="1" dirty="0"/>
              <a:t>17 </a:t>
            </a:r>
            <a:r>
              <a:rPr lang="fr-FR" dirty="0"/>
              <a:t>engagements </a:t>
            </a:r>
          </a:p>
          <a:p>
            <a:pPr algn="ctr"/>
            <a:r>
              <a:rPr lang="fr-FR" b="1" dirty="0"/>
              <a:t>8 </a:t>
            </a:r>
            <a:r>
              <a:rPr lang="fr-FR" dirty="0"/>
              <a:t>blocs compétences transversales</a:t>
            </a:r>
          </a:p>
          <a:p>
            <a:pPr algn="ctr"/>
            <a:r>
              <a:rPr lang="fr-FR" b="1" dirty="0"/>
              <a:t>5</a:t>
            </a:r>
            <a:r>
              <a:rPr lang="fr-FR" dirty="0"/>
              <a:t> blocs compétences professionnelles</a:t>
            </a:r>
          </a:p>
          <a:p>
            <a:pPr algn="ctr"/>
            <a:r>
              <a:rPr lang="fr-FR" b="1" dirty="0"/>
              <a:t>7</a:t>
            </a:r>
            <a:r>
              <a:rPr lang="fr-FR" dirty="0"/>
              <a:t> feuille de route</a:t>
            </a:r>
          </a:p>
          <a:p>
            <a:pPr algn="ctr"/>
            <a:endParaRPr lang="fr-FR" dirty="0"/>
          </a:p>
          <a:p>
            <a:pPr algn="ctr"/>
            <a:r>
              <a:rPr lang="fr-FR" b="1" dirty="0"/>
              <a:t>Ont été facturés</a:t>
            </a:r>
          </a:p>
        </p:txBody>
      </p:sp>
    </p:spTree>
    <p:extLst>
      <p:ext uri="{BB962C8B-B14F-4D97-AF65-F5344CB8AC3E}">
        <p14:creationId xmlns:p14="http://schemas.microsoft.com/office/powerpoint/2010/main" val="29423693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D83FD000-DAA3-49F8-918C-B37EFB8E964E}"/>
              </a:ext>
            </a:extLst>
          </p:cNvPr>
          <p:cNvSpPr txBox="1"/>
          <p:nvPr/>
        </p:nvSpPr>
        <p:spPr>
          <a:xfrm>
            <a:off x="3503712" y="571842"/>
            <a:ext cx="6048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fr-FR" sz="2400" b="1" dirty="0">
                <a:solidFill>
                  <a:prstClr val="black"/>
                </a:solidFill>
                <a:latin typeface="Verdana" panose="020B0604030504040204"/>
              </a:rPr>
              <a:t>Forfait Parcours Projet Pro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A3E3266-1ED2-4492-8E90-4E176B87DCBA}"/>
              </a:ext>
            </a:extLst>
          </p:cNvPr>
          <p:cNvSpPr txBox="1"/>
          <p:nvPr/>
        </p:nvSpPr>
        <p:spPr>
          <a:xfrm>
            <a:off x="688063" y="1566250"/>
            <a:ext cx="10565394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/>
              <a:t>Cette notice ne prend en compte que les spécificités liées à l’unité d’œuvre : FORFAIT PARCOURS.</a:t>
            </a:r>
          </a:p>
          <a:p>
            <a:pPr algn="just"/>
            <a:endParaRPr lang="fr-FR" dirty="0"/>
          </a:p>
          <a:p>
            <a:pPr algn="just"/>
            <a:r>
              <a:rPr lang="fr-FR" dirty="0"/>
              <a:t>Différentes notices et modèles de document cités dans les cahiers des charges sont disponibles sur le site de la région.</a:t>
            </a:r>
          </a:p>
          <a:p>
            <a:pPr algn="just"/>
            <a:endParaRPr lang="fr-FR" dirty="0"/>
          </a:p>
          <a:p>
            <a:pPr algn="just"/>
            <a:endParaRPr lang="fr-FR" dirty="0">
              <a:highlight>
                <a:srgbClr val="FFFF00"/>
              </a:highlight>
            </a:endParaRPr>
          </a:p>
          <a:p>
            <a:pPr algn="ctr"/>
            <a:r>
              <a:rPr lang="fr-FR" sz="2000" b="1" dirty="0"/>
              <a:t> https://www.laregion.fr/execution-des-marches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501E47C-2778-499A-B798-90FB0CA63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4C9B9-3EE7-1E48-91F6-F91CEFF5EDA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8179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926925" y="2347345"/>
            <a:ext cx="9251696" cy="480131"/>
          </a:xfrm>
        </p:spPr>
        <p:txBody>
          <a:bodyPr/>
          <a:lstStyle/>
          <a:p>
            <a:pPr marL="0" indent="0">
              <a:buNone/>
            </a:pPr>
            <a:r>
              <a:rPr lang="fr-FR" sz="2800" dirty="0">
                <a:solidFill>
                  <a:srgbClr val="FF0000"/>
                </a:solidFill>
              </a:rPr>
              <a:t>REJETS DES PIECES ET DES FACTURES</a:t>
            </a:r>
            <a:endParaRPr lang="fr-FR" b="0" dirty="0">
              <a:solidFill>
                <a:srgbClr val="FF0000"/>
              </a:solidFill>
              <a:cs typeface="Calibri Light" panose="020F0302020204030204" pitchFamily="34" charset="0"/>
            </a:endParaRPr>
          </a:p>
        </p:txBody>
      </p:sp>
      <p:pic>
        <p:nvPicPr>
          <p:cNvPr id="6" name="Graphique 5" descr="Image">
            <a:extLst>
              <a:ext uri="{FF2B5EF4-FFF2-40B4-BE49-F238E27FC236}">
                <a16:creationId xmlns:a16="http://schemas.microsoft.com/office/drawing/2014/main" id="{61EF63F8-EA1D-4773-AA3E-53A3CF65F8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23204" y="132165"/>
            <a:ext cx="1705739" cy="18000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662A861-2A1E-4257-893F-C394CC6B7EC3}"/>
              </a:ext>
            </a:extLst>
          </p:cNvPr>
          <p:cNvSpPr txBox="1"/>
          <p:nvPr/>
        </p:nvSpPr>
        <p:spPr>
          <a:xfrm>
            <a:off x="1545336" y="3968496"/>
            <a:ext cx="8869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151156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1ADB699-AC0E-4F78-8111-5FA1BCDF0C05}"/>
              </a:ext>
            </a:extLst>
          </p:cNvPr>
          <p:cNvSpPr txBox="1"/>
          <p:nvPr/>
        </p:nvSpPr>
        <p:spPr>
          <a:xfrm>
            <a:off x="816513" y="666122"/>
            <a:ext cx="1042416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b="1" dirty="0"/>
              <a:t>Rejet des </a:t>
            </a:r>
            <a:r>
              <a:rPr lang="fr-FR" b="1" u="sng" dirty="0"/>
              <a:t>pièces</a:t>
            </a:r>
            <a:r>
              <a:rPr lang="fr-FR" b="1" dirty="0"/>
              <a:t> et de la facture du forfait parcours </a:t>
            </a:r>
          </a:p>
          <a:p>
            <a:endParaRPr lang="fr-FR" sz="600" b="1" dirty="0"/>
          </a:p>
          <a:p>
            <a:endParaRPr lang="fr-FR" dirty="0"/>
          </a:p>
          <a:p>
            <a:r>
              <a:rPr lang="fr-FR" dirty="0"/>
              <a:t>En cas de rejet des pièces liées au forfait parcours : la Région suspend la facture afin de vous redonner la main pour apporter les modifications attendues sur les pièces.</a:t>
            </a:r>
          </a:p>
          <a:p>
            <a:endParaRPr lang="fr-FR" sz="600" dirty="0"/>
          </a:p>
          <a:p>
            <a:endParaRPr lang="fr-FR" dirty="0"/>
          </a:p>
          <a:p>
            <a:r>
              <a:rPr lang="fr-FR" dirty="0"/>
              <a:t>Le rejet d’une pièce pour demande de modification de la pièce ne nécessite pas obligatoirement le rejet de la facture.</a:t>
            </a:r>
          </a:p>
          <a:p>
            <a:endParaRPr lang="fr-FR" dirty="0"/>
          </a:p>
          <a:p>
            <a:endParaRPr lang="fr-FR" sz="1000" dirty="0"/>
          </a:p>
          <a:p>
            <a:r>
              <a:rPr lang="fr-FR" dirty="0"/>
              <a:t>Pour chaque pièce rejetée, suspension ou rejet de la facture un mail automatique est alors transmis afin de vous informer des modifications à apporter.</a:t>
            </a:r>
          </a:p>
          <a:p>
            <a:endParaRPr lang="fr-FR" sz="800" dirty="0"/>
          </a:p>
          <a:p>
            <a:endParaRPr lang="fr-FR" dirty="0"/>
          </a:p>
          <a:p>
            <a:endParaRPr lang="fr-FR" dirty="0">
              <a:highlight>
                <a:srgbClr val="FFFF00"/>
              </a:highlight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7DD5132-CDED-45C1-A861-E4DC936D25A8}"/>
              </a:ext>
            </a:extLst>
          </p:cNvPr>
          <p:cNvSpPr txBox="1"/>
          <p:nvPr/>
        </p:nvSpPr>
        <p:spPr>
          <a:xfrm>
            <a:off x="2397851" y="527510"/>
            <a:ext cx="60974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/>
              <a:t>La gestion des suspensions et des rejets 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29339E1E-B8B3-43AA-95C5-8C6B15AABC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593355" y="516093"/>
            <a:ext cx="915912" cy="761498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4D35AA9-6A95-446C-85AE-DD5AEF227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4C9B9-3EE7-1E48-91F6-F91CEFF5EDA1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10210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1ADB699-AC0E-4F78-8111-5FA1BCDF0C05}"/>
              </a:ext>
            </a:extLst>
          </p:cNvPr>
          <p:cNvSpPr txBox="1"/>
          <p:nvPr/>
        </p:nvSpPr>
        <p:spPr>
          <a:xfrm>
            <a:off x="816513" y="666122"/>
            <a:ext cx="10424160" cy="423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b="1" dirty="0"/>
              <a:t>Rejet des </a:t>
            </a:r>
            <a:r>
              <a:rPr lang="fr-FR" b="1" u="sng" dirty="0"/>
              <a:t>pièces</a:t>
            </a:r>
            <a:r>
              <a:rPr lang="fr-FR" b="1" dirty="0"/>
              <a:t> et de la facture du forfait parcours </a:t>
            </a:r>
          </a:p>
          <a:p>
            <a:endParaRPr lang="fr-FR" sz="600" b="1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/>
              <a:t>Si sur la pièce rejetée, il manque par exemple le tampon OF, la pièce peut être rectifiée et redéposée, la facture sera payée sans modification financière.</a:t>
            </a:r>
          </a:p>
          <a:p>
            <a:endParaRPr lang="fr-FR" sz="1050" dirty="0"/>
          </a:p>
          <a:p>
            <a:endParaRPr lang="fr-FR" sz="105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/>
              <a:t>Si un critère est rejeté car il n’est pas conforme : par exemple le projet n’est pas validé, dans ce cas, la Région rejettera la facture, vous devrez modifier les « coches » du bloc en mettant NON, une nouvelle facture se régénérera et prendra en compte les modifications financières (le bloc ne sera pas payé).</a:t>
            </a:r>
          </a:p>
          <a:p>
            <a:endParaRPr lang="fr-FR" sz="800" dirty="0"/>
          </a:p>
          <a:p>
            <a:endParaRPr lang="fr-FR" dirty="0"/>
          </a:p>
          <a:p>
            <a:endParaRPr lang="fr-FR" dirty="0">
              <a:highlight>
                <a:srgbClr val="FFFF00"/>
              </a:highlight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7DD5132-CDED-45C1-A861-E4DC936D25A8}"/>
              </a:ext>
            </a:extLst>
          </p:cNvPr>
          <p:cNvSpPr txBox="1"/>
          <p:nvPr/>
        </p:nvSpPr>
        <p:spPr>
          <a:xfrm>
            <a:off x="2397851" y="527510"/>
            <a:ext cx="60974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/>
              <a:t>La gestion des suspensions et des rejets 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7343E781-1311-48FD-998E-9F53C91EE47C}"/>
              </a:ext>
            </a:extLst>
          </p:cNvPr>
          <p:cNvSpPr/>
          <p:nvPr/>
        </p:nvSpPr>
        <p:spPr>
          <a:xfrm>
            <a:off x="2751992" y="1517160"/>
            <a:ext cx="5249008" cy="36933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2 Exemples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2EF4C5D-402D-4486-BDD5-3ED3C4C5B1D6}"/>
              </a:ext>
            </a:extLst>
          </p:cNvPr>
          <p:cNvSpPr/>
          <p:nvPr/>
        </p:nvSpPr>
        <p:spPr>
          <a:xfrm flipV="1">
            <a:off x="3404103" y="3583877"/>
            <a:ext cx="617006" cy="297411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03B0144A-DADE-4EC7-832D-7EBACD3C5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3812" y="4526120"/>
            <a:ext cx="8265542" cy="1043918"/>
          </a:xfrm>
          <a:prstGeom prst="rect">
            <a:avLst/>
          </a:prstGeom>
        </p:spPr>
      </p:pic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0BED0430-CE29-4B5A-8F8A-8331E73B2691}"/>
              </a:ext>
            </a:extLst>
          </p:cNvPr>
          <p:cNvSpPr/>
          <p:nvPr/>
        </p:nvSpPr>
        <p:spPr>
          <a:xfrm flipV="1">
            <a:off x="5367703" y="4898050"/>
            <a:ext cx="1402374" cy="757893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987940F6-BDBA-474A-8F6E-B469A5A53AC7}"/>
              </a:ext>
            </a:extLst>
          </p:cNvPr>
          <p:cNvCxnSpPr>
            <a:cxnSpLocks/>
            <a:endCxn id="16" idx="2"/>
          </p:cNvCxnSpPr>
          <p:nvPr/>
        </p:nvCxnSpPr>
        <p:spPr>
          <a:xfrm>
            <a:off x="4021109" y="3881290"/>
            <a:ext cx="2047781" cy="10167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9" name="Image 18">
            <a:extLst>
              <a:ext uri="{FF2B5EF4-FFF2-40B4-BE49-F238E27FC236}">
                <a16:creationId xmlns:a16="http://schemas.microsoft.com/office/drawing/2014/main" id="{29339E1E-B8B3-43AA-95C5-8C6B15AABC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593355" y="516093"/>
            <a:ext cx="915912" cy="761498"/>
          </a:xfrm>
          <a:prstGeom prst="rect">
            <a:avLst/>
          </a:prstGeom>
        </p:spPr>
      </p:pic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FC586D64-9E87-4370-BCC1-42A22F0DC1C3}"/>
              </a:ext>
            </a:extLst>
          </p:cNvPr>
          <p:cNvSpPr/>
          <p:nvPr/>
        </p:nvSpPr>
        <p:spPr>
          <a:xfrm>
            <a:off x="5651648" y="5157450"/>
            <a:ext cx="949569" cy="128734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776838A-2FFF-4AD9-8239-5C5284B3D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4C9B9-3EE7-1E48-91F6-F91CEFF5EDA1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60213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1ADB699-AC0E-4F78-8111-5FA1BCDF0C05}"/>
              </a:ext>
            </a:extLst>
          </p:cNvPr>
          <p:cNvSpPr txBox="1"/>
          <p:nvPr/>
        </p:nvSpPr>
        <p:spPr>
          <a:xfrm>
            <a:off x="313509" y="2246705"/>
            <a:ext cx="10833461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600" dirty="0"/>
          </a:p>
          <a:p>
            <a:endParaRPr lang="fr-FR" sz="1600" dirty="0"/>
          </a:p>
          <a:p>
            <a:pPr marL="342900" indent="-342900">
              <a:buFont typeface="+mj-lt"/>
              <a:buAutoNum type="arabicParenR"/>
            </a:pPr>
            <a:endParaRPr lang="fr-FR" sz="1600" dirty="0"/>
          </a:p>
          <a:p>
            <a:pPr marL="342900" indent="-342900">
              <a:buFont typeface="+mj-lt"/>
              <a:buAutoNum type="arabicParenR"/>
            </a:pPr>
            <a:endParaRPr lang="fr-FR" sz="1600" dirty="0"/>
          </a:p>
          <a:p>
            <a:pPr marL="342900" indent="-342900">
              <a:buFont typeface="+mj-lt"/>
              <a:buAutoNum type="arabicParenR"/>
            </a:pPr>
            <a:endParaRPr lang="fr-FR" sz="1600" dirty="0"/>
          </a:p>
          <a:p>
            <a:pPr marL="342900" indent="-342900">
              <a:buFont typeface="+mj-lt"/>
              <a:buAutoNum type="arabicParenR"/>
            </a:pPr>
            <a:endParaRPr lang="fr-FR" sz="1600" dirty="0"/>
          </a:p>
          <a:p>
            <a:endParaRPr lang="fr-FR" sz="1600" dirty="0"/>
          </a:p>
          <a:p>
            <a:endParaRPr lang="fr-FR" sz="1600" dirty="0"/>
          </a:p>
          <a:p>
            <a:endParaRPr lang="fr-FR" sz="1600" dirty="0"/>
          </a:p>
          <a:p>
            <a:endParaRPr lang="fr-FR" sz="1600" dirty="0"/>
          </a:p>
          <a:p>
            <a:endParaRPr lang="fr-FR" sz="1600" dirty="0"/>
          </a:p>
          <a:p>
            <a:endParaRPr lang="fr-FR" dirty="0"/>
          </a:p>
          <a:p>
            <a:endParaRPr lang="fr-FR" b="1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1D06DF-0B93-42AB-B27A-6FE2A473792D}"/>
              </a:ext>
            </a:extLst>
          </p:cNvPr>
          <p:cNvSpPr txBox="1"/>
          <p:nvPr/>
        </p:nvSpPr>
        <p:spPr>
          <a:xfrm>
            <a:off x="396695" y="1205754"/>
            <a:ext cx="10833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b="1" dirty="0"/>
              <a:t>Traitement du Rejet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062C091-AB38-410F-BA88-B6DA1A0695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19" y="4905116"/>
            <a:ext cx="10267950" cy="12954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D0FC8C9-F832-465B-A6B1-0CED5A1751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0250" y="1845613"/>
            <a:ext cx="7476720" cy="2332942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AD7F0BE-3CA5-4F22-B8C4-C19F3C2B895B}"/>
              </a:ext>
            </a:extLst>
          </p:cNvPr>
          <p:cNvSpPr txBox="1"/>
          <p:nvPr/>
        </p:nvSpPr>
        <p:spPr>
          <a:xfrm>
            <a:off x="2764693" y="540392"/>
            <a:ext cx="60974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/>
              <a:t>La gestion des suspensions et des rejets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027B9F7-E5AE-4EBC-8E13-612319C9EECF}"/>
              </a:ext>
            </a:extLst>
          </p:cNvPr>
          <p:cNvSpPr/>
          <p:nvPr/>
        </p:nvSpPr>
        <p:spPr>
          <a:xfrm>
            <a:off x="9425354" y="3648808"/>
            <a:ext cx="668215" cy="36048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00415E12-F3B1-451F-AFB1-8C79BB4C7E84}"/>
              </a:ext>
            </a:extLst>
          </p:cNvPr>
          <p:cNvSpPr/>
          <p:nvPr/>
        </p:nvSpPr>
        <p:spPr>
          <a:xfrm>
            <a:off x="10362362" y="3620966"/>
            <a:ext cx="668215" cy="36048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DD6A2FD3-B832-4A5B-8BD4-71BDE4D1A4EB}"/>
              </a:ext>
            </a:extLst>
          </p:cNvPr>
          <p:cNvSpPr/>
          <p:nvPr/>
        </p:nvSpPr>
        <p:spPr>
          <a:xfrm>
            <a:off x="9091246" y="2910290"/>
            <a:ext cx="668215" cy="36048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60C3E227-F437-4D96-AE16-18C1E223D44F}"/>
              </a:ext>
            </a:extLst>
          </p:cNvPr>
          <p:cNvSpPr/>
          <p:nvPr/>
        </p:nvSpPr>
        <p:spPr>
          <a:xfrm>
            <a:off x="8220807" y="386861"/>
            <a:ext cx="3574497" cy="178490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La croix indique que la pièce ou la saisie de la date d’engagement sont rejetées, en cliquant sur l’historique on obtient le motif du rejet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BEC864BC-BDD4-4726-A56A-B404ED109880}"/>
              </a:ext>
            </a:extLst>
          </p:cNvPr>
          <p:cNvCxnSpPr/>
          <p:nvPr/>
        </p:nvCxnSpPr>
        <p:spPr>
          <a:xfrm flipH="1">
            <a:off x="9910120" y="2171770"/>
            <a:ext cx="306542" cy="147703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C2F13B08-26FD-4830-AF29-04FFE3C7A1B9}"/>
              </a:ext>
            </a:extLst>
          </p:cNvPr>
          <p:cNvCxnSpPr/>
          <p:nvPr/>
        </p:nvCxnSpPr>
        <p:spPr>
          <a:xfrm flipH="1">
            <a:off x="10805746" y="2159403"/>
            <a:ext cx="224831" cy="146156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1968C0BD-55D8-4077-A3AD-6A4E4E83E53F}"/>
              </a:ext>
            </a:extLst>
          </p:cNvPr>
          <p:cNvCxnSpPr>
            <a:cxnSpLocks/>
          </p:cNvCxnSpPr>
          <p:nvPr/>
        </p:nvCxnSpPr>
        <p:spPr>
          <a:xfrm flipH="1">
            <a:off x="9346923" y="2171770"/>
            <a:ext cx="140262" cy="7385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E2E0248-F9A1-4C7C-B0F5-2F5EBFD0A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4C9B9-3EE7-1E48-91F6-F91CEFF5EDA1}" type="slidenum">
              <a:rPr lang="fr-FR" smtClean="0"/>
              <a:t>43</a:t>
            </a:fld>
            <a:endParaRPr lang="fr-FR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FBB003A5-75EC-49D1-AC0B-BA9927ED6940}"/>
              </a:ext>
            </a:extLst>
          </p:cNvPr>
          <p:cNvSpPr/>
          <p:nvPr/>
        </p:nvSpPr>
        <p:spPr>
          <a:xfrm>
            <a:off x="3847723" y="4022058"/>
            <a:ext cx="7182854" cy="15649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A7FAD716-CA2E-4921-9574-5BF2BBB8C052}"/>
              </a:ext>
            </a:extLst>
          </p:cNvPr>
          <p:cNvCxnSpPr>
            <a:cxnSpLocks/>
          </p:cNvCxnSpPr>
          <p:nvPr/>
        </p:nvCxnSpPr>
        <p:spPr>
          <a:xfrm flipH="1">
            <a:off x="8282355" y="2171770"/>
            <a:ext cx="439540" cy="302448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06109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69D3BD19-5605-481B-8E17-34888CB81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3981" y="1574698"/>
            <a:ext cx="2920077" cy="657225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DF490AB-58D7-4B1C-8A4B-A97E04FCD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4C9B9-3EE7-1E48-91F6-F91CEFF5EDA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44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80BEDC3-29E7-4406-AE74-60A846A32440}"/>
              </a:ext>
            </a:extLst>
          </p:cNvPr>
          <p:cNvSpPr/>
          <p:nvPr/>
        </p:nvSpPr>
        <p:spPr>
          <a:xfrm>
            <a:off x="2278498" y="392668"/>
            <a:ext cx="54328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La gestion des suspensions et des rejets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574FC18-0FC7-43D1-B1CC-66B6B6A2E62C}"/>
              </a:ext>
            </a:extLst>
          </p:cNvPr>
          <p:cNvSpPr txBox="1"/>
          <p:nvPr/>
        </p:nvSpPr>
        <p:spPr>
          <a:xfrm>
            <a:off x="757646" y="1402080"/>
            <a:ext cx="10424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La gestion des suspensions et des rejets</a:t>
            </a: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89F0E0F-9558-448E-85C7-D2C42C8AF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470" y="2785931"/>
            <a:ext cx="6655636" cy="2684285"/>
          </a:xfrm>
          <a:prstGeom prst="rect">
            <a:avLst/>
          </a:prstGeom>
        </p:spPr>
      </p:pic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93033AE9-C3FD-4A18-B85E-052FC2385EB2}"/>
              </a:ext>
            </a:extLst>
          </p:cNvPr>
          <p:cNvSpPr/>
          <p:nvPr/>
        </p:nvSpPr>
        <p:spPr>
          <a:xfrm>
            <a:off x="1724295" y="4953519"/>
            <a:ext cx="452849" cy="4322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82EB7D4-4CC4-4F7E-8776-3E0D8013D742}"/>
              </a:ext>
            </a:extLst>
          </p:cNvPr>
          <p:cNvSpPr txBox="1"/>
          <p:nvPr/>
        </p:nvSpPr>
        <p:spPr>
          <a:xfrm>
            <a:off x="348345" y="1884776"/>
            <a:ext cx="10833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Rejet des </a:t>
            </a:r>
            <a:r>
              <a:rPr lang="fr-FR" b="1" u="sng" dirty="0"/>
              <a:t>pièces</a:t>
            </a:r>
            <a:r>
              <a:rPr lang="fr-FR" b="1" dirty="0"/>
              <a:t> liées au forfait parcours :</a:t>
            </a:r>
          </a:p>
          <a:p>
            <a:r>
              <a:rPr lang="fr-FR" dirty="0"/>
              <a:t>Cliquer sur « Forfait parcours » du stagiaire concerné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7E5C2EF-B00E-4AE0-A03E-FF7BB67B9D97}"/>
              </a:ext>
            </a:extLst>
          </p:cNvPr>
          <p:cNvSpPr txBox="1"/>
          <p:nvPr/>
        </p:nvSpPr>
        <p:spPr>
          <a:xfrm>
            <a:off x="2177144" y="5902546"/>
            <a:ext cx="9004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La croix rouge indique qu’une pièce a été rejetée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0403399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1ADB699-AC0E-4F78-8111-5FA1BCDF0C05}"/>
              </a:ext>
            </a:extLst>
          </p:cNvPr>
          <p:cNvSpPr txBox="1"/>
          <p:nvPr/>
        </p:nvSpPr>
        <p:spPr>
          <a:xfrm>
            <a:off x="968661" y="804203"/>
            <a:ext cx="1042416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b="1" dirty="0"/>
              <a:t>Rejet des </a:t>
            </a:r>
            <a:r>
              <a:rPr lang="fr-FR" b="1" u="sng" dirty="0"/>
              <a:t>factures</a:t>
            </a:r>
            <a:r>
              <a:rPr lang="fr-FR" b="1" dirty="0"/>
              <a:t> lié au forfait parcours :</a:t>
            </a:r>
          </a:p>
          <a:p>
            <a:endParaRPr lang="fr-FR" dirty="0"/>
          </a:p>
          <a:p>
            <a:r>
              <a:rPr lang="fr-FR" dirty="0"/>
              <a:t>Un rejet de facture peut intervenir selon la situation :</a:t>
            </a:r>
          </a:p>
          <a:p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/>
              <a:t>Non-conformité ou absence d’un justificatif après instruction par la Région,</a:t>
            </a:r>
          </a:p>
          <a:p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/>
              <a:t>Non respect d’une des obligations prévues dans les cahiers des charges</a:t>
            </a:r>
            <a:endParaRPr lang="fr-FR" dirty="0">
              <a:highlight>
                <a:srgbClr val="FFFF00"/>
              </a:highlight>
            </a:endParaRPr>
          </a:p>
          <a:p>
            <a:pPr marL="285750" indent="-285750">
              <a:buFontTx/>
              <a:buChar char="-"/>
            </a:pPr>
            <a:endParaRPr lang="fr-FR" dirty="0"/>
          </a:p>
          <a:p>
            <a:r>
              <a:rPr lang="fr-FR" dirty="0"/>
              <a:t>Dans ce cas, la procédure habituelle s’applique, un mail est envoyé à l’organisme de formation pour :</a:t>
            </a:r>
          </a:p>
          <a:p>
            <a:endParaRPr lang="fr-FR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/>
              <a:t>Procéder aux corrections demandées par la Région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/>
              <a:t>Revalider les périodes et resynchroniser les émargements le cas échéant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/>
              <a:t>Émettre une nouvelle facture et la déposer à nouveau</a:t>
            </a:r>
          </a:p>
          <a:p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834B59C-3CA9-492B-9AE5-0EF17D0A6A4B}"/>
              </a:ext>
            </a:extLst>
          </p:cNvPr>
          <p:cNvSpPr txBox="1"/>
          <p:nvPr/>
        </p:nvSpPr>
        <p:spPr>
          <a:xfrm>
            <a:off x="2380518" y="434345"/>
            <a:ext cx="60974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/>
              <a:t>La gestion des suspensions et des rejets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6F423F0-C7DB-4C41-8990-1B9BC1C54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4C9B9-3EE7-1E48-91F6-F91CEFF5EDA1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13567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27927" y="4682415"/>
            <a:ext cx="9049148" cy="720134"/>
          </a:xfrm>
        </p:spPr>
        <p:txBody>
          <a:bodyPr/>
          <a:lstStyle/>
          <a:p>
            <a:br>
              <a:rPr lang="fr-FR" sz="2400" cap="none" dirty="0">
                <a:solidFill>
                  <a:schemeClr val="tx1"/>
                </a:solidFill>
                <a:latin typeface="+mn-lt"/>
              </a:rPr>
            </a:br>
            <a:endParaRPr lang="fr-FR" sz="2133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292625" y="2452454"/>
            <a:ext cx="9251696" cy="590931"/>
          </a:xfrm>
        </p:spPr>
        <p:txBody>
          <a:bodyPr/>
          <a:lstStyle/>
          <a:p>
            <a:pPr marL="0" indent="0" algn="just">
              <a:buNone/>
            </a:pPr>
            <a:r>
              <a:rPr lang="fr-FR" sz="3600" dirty="0">
                <a:solidFill>
                  <a:srgbClr val="FF0000"/>
                </a:solidFill>
                <a:cs typeface="Calibri Light" panose="020F0302020204030204" pitchFamily="34" charset="0"/>
              </a:rPr>
              <a:t>REGLES DE NOMMAGE</a:t>
            </a:r>
          </a:p>
        </p:txBody>
      </p:sp>
    </p:spTree>
    <p:extLst>
      <p:ext uri="{BB962C8B-B14F-4D97-AF65-F5344CB8AC3E}">
        <p14:creationId xmlns:p14="http://schemas.microsoft.com/office/powerpoint/2010/main" val="9929013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75FCBCDA-971B-4FF7-A8FA-22EE80618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3981" y="1574698"/>
            <a:ext cx="2920077" cy="657225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DF490AB-58D7-4B1C-8A4B-A97E04FCD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4C9B9-3EE7-1E48-91F6-F91CEFF5EDA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6C7857D-A33D-4D42-BB63-5FA44ED8DFC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57280" y="1994573"/>
            <a:ext cx="5913148" cy="405314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1400" b="1" dirty="0"/>
              <a:t>DOCUMENTS RELATIFS A L’ELIGIBILITE DU STAGIAIRE </a:t>
            </a:r>
          </a:p>
          <a:p>
            <a:pPr lvl="1">
              <a:spcBef>
                <a:spcPts val="600"/>
              </a:spcBef>
            </a:pPr>
            <a:r>
              <a:rPr lang="fr-FR" sz="1400" dirty="0"/>
              <a:t>Justificatif France Travail: NOM PRENOM _JFR</a:t>
            </a:r>
          </a:p>
          <a:p>
            <a:pPr lvl="1">
              <a:spcBef>
                <a:spcPts val="600"/>
              </a:spcBef>
            </a:pPr>
            <a:r>
              <a:rPr lang="fr-FR" sz="1400" dirty="0"/>
              <a:t>Attestation mineur ou justificatif d’émancipation le cas échéant : NOM PRENOM_MINEUR</a:t>
            </a:r>
          </a:p>
          <a:p>
            <a:pPr lvl="1">
              <a:spcBef>
                <a:spcPts val="600"/>
              </a:spcBef>
            </a:pPr>
            <a:endParaRPr lang="fr-FR" sz="1400" dirty="0"/>
          </a:p>
          <a:p>
            <a:pPr marL="0" indent="0">
              <a:buNone/>
            </a:pPr>
            <a:r>
              <a:rPr lang="fr-FR" sz="1400" b="1" dirty="0"/>
              <a:t>DOCUMENTS RELATIFS A LA REALISATION 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fr-FR" sz="1400" dirty="0"/>
              <a:t>Contrat d’engagement : NOM PRENOM_ENG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fr-FR" sz="1400" dirty="0"/>
              <a:t>Emargement : flux automatique </a:t>
            </a:r>
            <a:r>
              <a:rPr lang="fr-FR" sz="1400" dirty="0" err="1"/>
              <a:t>N°BonDeCommande_NOM_Prénom_Mois_AAAA</a:t>
            </a:r>
            <a:endParaRPr lang="fr-FR" sz="1400" dirty="0"/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fr-FR" sz="1400" dirty="0"/>
              <a:t>Synthèse parcours : NOM PRENOM _</a:t>
            </a:r>
            <a:r>
              <a:rPr lang="fr-FR" sz="1400" dirty="0" err="1"/>
              <a:t>Synth</a:t>
            </a:r>
            <a:endParaRPr lang="fr-FR" sz="1400" dirty="0"/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fr-FR" sz="1400" dirty="0"/>
              <a:t>Attestation fin formation : NOM_PRENOM_ATTEST-FIN</a:t>
            </a:r>
          </a:p>
          <a:p>
            <a:pPr marL="0" indent="0">
              <a:buNone/>
            </a:pPr>
            <a:r>
              <a:rPr lang="fr-FR" sz="1400" b="1" dirty="0"/>
              <a:t>COLLECTE DES DONNEES 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1400" dirty="0"/>
              <a:t>Dès l’entrée du stagiaire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fr-FR" sz="1400" dirty="0"/>
              <a:t>A la sortie du stagiaire et selon le rythme pour le suivi post-formation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6FB7DED0-07AB-4033-A8DA-0A0946E0FA7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07125" y="1917479"/>
            <a:ext cx="5094771" cy="4687961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fr-FR" sz="5600" b="1" dirty="0"/>
              <a:t>AVANCE </a:t>
            </a:r>
          </a:p>
          <a:p>
            <a:pPr>
              <a:lnSpc>
                <a:spcPct val="120000"/>
              </a:lnSpc>
            </a:pPr>
            <a:r>
              <a:rPr lang="fr-FR" sz="5600" dirty="0" err="1"/>
              <a:t>N°BonDeCommande</a:t>
            </a:r>
            <a:r>
              <a:rPr lang="fr-FR" sz="5600" dirty="0"/>
              <a:t> _NOM organisme de </a:t>
            </a:r>
            <a:r>
              <a:rPr lang="fr-FR" sz="5600" dirty="0" err="1"/>
              <a:t>formation_AVANCE</a:t>
            </a:r>
            <a:endParaRPr lang="fr-FR" sz="5600" dirty="0"/>
          </a:p>
          <a:p>
            <a:pPr marL="0" indent="0">
              <a:lnSpc>
                <a:spcPct val="120000"/>
              </a:lnSpc>
              <a:buNone/>
            </a:pPr>
            <a:r>
              <a:rPr lang="fr-FR" sz="5600" b="1" dirty="0"/>
              <a:t>ACOMPTES ou CRE INTERMEDIAIRES</a:t>
            </a:r>
          </a:p>
          <a:p>
            <a:pPr>
              <a:lnSpc>
                <a:spcPct val="120000"/>
              </a:lnSpc>
            </a:pPr>
            <a:r>
              <a:rPr lang="fr-FR" sz="5600" dirty="0" err="1"/>
              <a:t>N°BonDeCommande</a:t>
            </a:r>
            <a:r>
              <a:rPr lang="fr-FR" sz="5600" dirty="0"/>
              <a:t> _NOM organisme de </a:t>
            </a:r>
            <a:r>
              <a:rPr lang="fr-FR" sz="5600" dirty="0" err="1"/>
              <a:t>formation_ACOMPTE</a:t>
            </a:r>
            <a:r>
              <a:rPr lang="fr-FR" sz="5600" dirty="0"/>
              <a:t> N°_PERIODE FACTURATION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r-FR" sz="5600" b="1" dirty="0"/>
              <a:t>ACOMPTE FINAL ou CREF </a:t>
            </a:r>
          </a:p>
          <a:p>
            <a:pPr>
              <a:lnSpc>
                <a:spcPct val="120000"/>
              </a:lnSpc>
            </a:pPr>
            <a:r>
              <a:rPr lang="fr-FR" sz="5600" dirty="0" err="1"/>
              <a:t>N°BonDeCommande</a:t>
            </a:r>
            <a:r>
              <a:rPr lang="fr-FR" sz="5600" dirty="0"/>
              <a:t> _NOM organisme de </a:t>
            </a:r>
            <a:r>
              <a:rPr lang="fr-FR" sz="5600" dirty="0" err="1"/>
              <a:t>formation_CRE</a:t>
            </a:r>
            <a:r>
              <a:rPr lang="fr-FR" sz="5600" dirty="0"/>
              <a:t> FINAL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fr-FR" sz="5600" b="1" dirty="0"/>
              <a:t>SOLDE ou DGD </a:t>
            </a:r>
          </a:p>
          <a:p>
            <a:pPr>
              <a:lnSpc>
                <a:spcPct val="120000"/>
              </a:lnSpc>
            </a:pPr>
            <a:r>
              <a:rPr lang="fr-FR" sz="5600" dirty="0" err="1"/>
              <a:t>N°BonDeCommande</a:t>
            </a:r>
            <a:r>
              <a:rPr lang="fr-FR" sz="5600" dirty="0"/>
              <a:t> _NOM organisme de </a:t>
            </a:r>
            <a:r>
              <a:rPr lang="fr-FR" sz="5600" dirty="0" err="1"/>
              <a:t>formation_DGD</a:t>
            </a:r>
            <a:endParaRPr lang="fr-FR" sz="5600" dirty="0"/>
          </a:p>
          <a:p>
            <a:pPr marL="0" lvl="0" indent="0">
              <a:lnSpc>
                <a:spcPct val="120000"/>
              </a:lnSpc>
              <a:buNone/>
            </a:pPr>
            <a:r>
              <a:rPr lang="fr-FR" sz="5600" b="1" dirty="0"/>
              <a:t>Attestation de démarrage </a:t>
            </a:r>
            <a:r>
              <a:rPr lang="fr-FR" sz="5600" dirty="0"/>
              <a:t>(ou Attestation de d’ouverture) pour les bons de commande sans avance</a:t>
            </a:r>
          </a:p>
          <a:p>
            <a:pPr>
              <a:lnSpc>
                <a:spcPct val="120000"/>
              </a:lnSpc>
            </a:pPr>
            <a:r>
              <a:rPr lang="fr-FR" sz="5600" dirty="0" err="1"/>
              <a:t>N°BonDeCommande_ADD</a:t>
            </a:r>
            <a:endParaRPr lang="fr-FR" sz="56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80BEDC3-29E7-4406-AE74-60A846A32440}"/>
              </a:ext>
            </a:extLst>
          </p:cNvPr>
          <p:cNvSpPr/>
          <p:nvPr/>
        </p:nvSpPr>
        <p:spPr>
          <a:xfrm>
            <a:off x="2278498" y="392668"/>
            <a:ext cx="4456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[REGLE DE NOMMAGE recommandé]</a:t>
            </a:r>
            <a:endParaRPr lang="fr-FR" dirty="0">
              <a:solidFill>
                <a:srgbClr val="FF0000"/>
              </a:solidFill>
              <a:cs typeface="Calibri Light" panose="020F0302020204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D3749CB-EB1D-4257-8201-E0DCAD2B200D}"/>
              </a:ext>
            </a:extLst>
          </p:cNvPr>
          <p:cNvSpPr txBox="1"/>
          <p:nvPr/>
        </p:nvSpPr>
        <p:spPr>
          <a:xfrm>
            <a:off x="1228193" y="1169487"/>
            <a:ext cx="10207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Pièces à déposer </a:t>
            </a:r>
            <a:r>
              <a:rPr lang="fr-FR" sz="1600" b="1"/>
              <a:t>dans SIGMA en </a:t>
            </a:r>
            <a:r>
              <a:rPr lang="fr-FR" sz="1600" b="1" dirty="0"/>
              <a:t>MAJUSCULES et dépôt en PDF, selon le rythme du déroulé formation/parcours</a:t>
            </a:r>
            <a:endParaRPr lang="fr-FR" dirty="0"/>
          </a:p>
        </p:txBody>
      </p:sp>
      <p:pic>
        <p:nvPicPr>
          <p:cNvPr id="9" name="Graphique 3" descr="Ampoule">
            <a:extLst>
              <a:ext uri="{FF2B5EF4-FFF2-40B4-BE49-F238E27FC236}">
                <a16:creationId xmlns:a16="http://schemas.microsoft.com/office/drawing/2014/main" id="{45485F42-0467-4701-AB7D-D6DA0115065D}"/>
              </a:ext>
            </a:extLst>
          </p:cNvPr>
          <p:cNvPicPr/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2852" y="1042021"/>
            <a:ext cx="890574" cy="84243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F12E2CE-2F56-4EA1-959F-3FDA698996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27121" y="252450"/>
            <a:ext cx="408467" cy="47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0355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27927" y="4682415"/>
            <a:ext cx="9049148" cy="720134"/>
          </a:xfrm>
        </p:spPr>
        <p:txBody>
          <a:bodyPr/>
          <a:lstStyle/>
          <a:p>
            <a:br>
              <a:rPr lang="fr-FR" sz="2400" cap="none" dirty="0">
                <a:solidFill>
                  <a:schemeClr val="tx1"/>
                </a:solidFill>
                <a:latin typeface="+mn-lt"/>
              </a:rPr>
            </a:br>
            <a:endParaRPr lang="fr-FR" sz="2133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292625" y="2452454"/>
            <a:ext cx="9251696" cy="590931"/>
          </a:xfrm>
        </p:spPr>
        <p:txBody>
          <a:bodyPr/>
          <a:lstStyle/>
          <a:p>
            <a:pPr marL="0" indent="0" algn="just">
              <a:buNone/>
            </a:pPr>
            <a:r>
              <a:rPr lang="fr-FR" sz="3600" dirty="0">
                <a:solidFill>
                  <a:srgbClr val="FF0000"/>
                </a:solidFill>
                <a:cs typeface="Calibri Light" panose="020F0302020204030204" pitchFamily="34" charset="0"/>
              </a:rPr>
              <a:t>Assistance et Contacts</a:t>
            </a:r>
          </a:p>
        </p:txBody>
      </p:sp>
      <p:pic>
        <p:nvPicPr>
          <p:cNvPr id="5" name="Graphique 4" descr="Poignée de main">
            <a:extLst>
              <a:ext uri="{FF2B5EF4-FFF2-40B4-BE49-F238E27FC236}">
                <a16:creationId xmlns:a16="http://schemas.microsoft.com/office/drawing/2014/main" id="{ECBB7813-39D3-47D7-922C-8C12338179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16575" y="350589"/>
            <a:ext cx="1836000" cy="18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5297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8BCECB6-2783-4C9B-AE64-B155961E4D10}"/>
              </a:ext>
            </a:extLst>
          </p:cNvPr>
          <p:cNvSpPr/>
          <p:nvPr/>
        </p:nvSpPr>
        <p:spPr>
          <a:xfrm>
            <a:off x="2525487" y="548644"/>
            <a:ext cx="37609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[ ASSISTANCE ET CONTACTS ]</a:t>
            </a:r>
            <a:endParaRPr lang="fr-FR" dirty="0">
              <a:solidFill>
                <a:srgbClr val="FF0000"/>
              </a:solidFill>
              <a:cs typeface="Calibri Light" panose="020F03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0CBDAA-FFCF-4304-970F-F0AA63A28C5A}"/>
              </a:ext>
            </a:extLst>
          </p:cNvPr>
          <p:cNvSpPr/>
          <p:nvPr/>
        </p:nvSpPr>
        <p:spPr>
          <a:xfrm>
            <a:off x="632460" y="1199627"/>
            <a:ext cx="10927080" cy="558211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fr-FR" b="1" dirty="0"/>
              <a:t>Incidents techniques </a:t>
            </a:r>
            <a:r>
              <a:rPr lang="fr-FR" dirty="0"/>
              <a:t>(serveur non disponible, lenteur  de la plate-forme…) &gt;</a:t>
            </a:r>
            <a:r>
              <a:rPr lang="fr-FR" b="1" dirty="0"/>
              <a:t> </a:t>
            </a:r>
            <a:r>
              <a:rPr lang="fr-FR" b="1" dirty="0">
                <a:solidFill>
                  <a:srgbClr val="FFFF00"/>
                </a:solidFill>
              </a:rPr>
              <a:t>N°0972 370 130 </a:t>
            </a:r>
            <a:r>
              <a:rPr lang="fr-FR" i="1" dirty="0"/>
              <a:t>(Numéro non surtaxé, tarif identique aux numéros géographiques)</a:t>
            </a:r>
            <a:r>
              <a:rPr lang="fr-FR" b="1" i="1" dirty="0">
                <a:solidFill>
                  <a:srgbClr val="FFFF00"/>
                </a:solidFill>
              </a:rPr>
              <a:t> </a:t>
            </a:r>
            <a:r>
              <a:rPr lang="fr-FR" b="1" dirty="0">
                <a:solidFill>
                  <a:srgbClr val="FFFF00"/>
                </a:solidFill>
              </a:rPr>
              <a:t>(9h à 19h les jours ouvrés) </a:t>
            </a:r>
            <a:r>
              <a:rPr lang="fr-FR" b="1" dirty="0">
                <a:solidFill>
                  <a:schemeClr val="bg1"/>
                </a:solidFill>
              </a:rPr>
              <a:t>ou </a:t>
            </a:r>
            <a:r>
              <a:rPr lang="fr-FR" dirty="0">
                <a:solidFill>
                  <a:srgbClr val="FFFF00"/>
                </a:solidFill>
                <a:hlinkClick r:id="rId3"/>
              </a:rPr>
              <a:t>support.mpe@atexo.com</a:t>
            </a:r>
            <a:endParaRPr lang="fr-FR" dirty="0">
              <a:solidFill>
                <a:srgbClr val="FFFF00"/>
              </a:solidFill>
            </a:endParaRPr>
          </a:p>
          <a:p>
            <a:pPr lvl="0"/>
            <a:endParaRPr lang="fr-FR" dirty="0">
              <a:solidFill>
                <a:srgbClr val="FFFF00"/>
              </a:solidFill>
            </a:endParaRPr>
          </a:p>
          <a:p>
            <a:pPr lvl="0"/>
            <a:endParaRPr lang="fr-FR" b="1" dirty="0">
              <a:solidFill>
                <a:srgbClr val="FFFF00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bg1"/>
                </a:solidFill>
              </a:rPr>
              <a:t>Questions </a:t>
            </a:r>
            <a:r>
              <a:rPr lang="fr-FR" dirty="0"/>
              <a:t>relatives à l’utilisation de SIGMA</a:t>
            </a:r>
            <a:r>
              <a:rPr lang="fr-FR" b="1" dirty="0">
                <a:solidFill>
                  <a:schemeClr val="bg1"/>
                </a:solidFill>
              </a:rPr>
              <a:t> : </a:t>
            </a:r>
            <a:r>
              <a:rPr lang="fr-FR" dirty="0">
                <a:solidFill>
                  <a:schemeClr val="bg1"/>
                </a:solidFill>
                <a:hlinkClick r:id="rId4"/>
              </a:rPr>
              <a:t>sigma@laregion.fr</a:t>
            </a:r>
            <a:endParaRPr lang="fr-FR" dirty="0">
              <a:solidFill>
                <a:schemeClr val="bg1"/>
              </a:solidFill>
            </a:endParaRPr>
          </a:p>
          <a:p>
            <a:pPr lvl="0"/>
            <a:endParaRPr lang="fr-FR" dirty="0">
              <a:solidFill>
                <a:schemeClr val="bg1"/>
              </a:solidFill>
            </a:endParaRPr>
          </a:p>
          <a:p>
            <a:pPr lvl="0"/>
            <a:endParaRPr lang="fr-FR" b="1" dirty="0">
              <a:solidFill>
                <a:schemeClr val="bg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bg1"/>
                </a:solidFill>
              </a:rPr>
              <a:t>Vos référents au sein de la Direction de la Formation et des Parcours Professionnels : </a:t>
            </a:r>
          </a:p>
          <a:p>
            <a:pPr lvl="0"/>
            <a:endParaRPr lang="fr-FR" b="1" dirty="0">
              <a:solidFill>
                <a:schemeClr val="bg1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fr-FR" dirty="0">
                <a:solidFill>
                  <a:schemeClr val="bg1"/>
                </a:solidFill>
              </a:rPr>
              <a:t>Référent Pédagogique – Service Nouvelles Chances (SNC) : Chargé de mission référent du territoire.</a:t>
            </a:r>
          </a:p>
          <a:p>
            <a:pPr lvl="1"/>
            <a:endParaRPr lang="fr-FR" dirty="0">
              <a:solidFill>
                <a:schemeClr val="bg1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fr-FR" dirty="0">
                <a:solidFill>
                  <a:schemeClr val="bg1"/>
                </a:solidFill>
              </a:rPr>
              <a:t>Boîte Mail </a:t>
            </a:r>
            <a:r>
              <a:rPr lang="fr-FR" dirty="0">
                <a:solidFill>
                  <a:schemeClr val="bg1"/>
                </a:solidFill>
                <a:hlinkClick r:id="rId5"/>
              </a:rPr>
              <a:t>Projetpro@laregion.fr</a:t>
            </a:r>
            <a:endParaRPr lang="fr-FR" dirty="0">
              <a:solidFill>
                <a:schemeClr val="bg1"/>
              </a:solidFill>
            </a:endParaRPr>
          </a:p>
          <a:p>
            <a:pPr lvl="1"/>
            <a:r>
              <a:rPr lang="fr-FR" dirty="0">
                <a:solidFill>
                  <a:schemeClr val="bg1"/>
                </a:solidFill>
              </a:rPr>
              <a:t>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fr-FR" dirty="0">
                <a:solidFill>
                  <a:schemeClr val="bg1"/>
                </a:solidFill>
              </a:rPr>
              <a:t>Référents administratifs – Service Exécution Liquidation Financière et systèmes d’Information (SELFI): </a:t>
            </a:r>
            <a:r>
              <a:rPr lang="fr-FR" b="1" dirty="0">
                <a:solidFill>
                  <a:srgbClr val="0070C0"/>
                </a:solidFill>
              </a:rPr>
              <a:t>Référent affiché au niveau de l’onglet Caractéristiques du BDC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E6AE88E-2669-42DD-BBC2-F9841AA40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4C9B9-3EE7-1E48-91F6-F91CEFF5EDA1}" type="slidenum">
              <a:rPr lang="fr-FR" smtClean="0"/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89892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9C57E3BC-21DF-467B-A6B4-BA51B3685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3981" y="1574698"/>
            <a:ext cx="2920077" cy="657225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DF490AB-58D7-4B1C-8A4B-A97E04FCD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60094"/>
            <a:ext cx="2743200" cy="365125"/>
          </a:xfrm>
        </p:spPr>
        <p:txBody>
          <a:bodyPr/>
          <a:lstStyle/>
          <a:p>
            <a:fld id="{62B4C9B9-3EE7-1E48-91F6-F91CEFF5EDA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4" name="Diagramme 3">
            <a:extLst>
              <a:ext uri="{FF2B5EF4-FFF2-40B4-BE49-F238E27FC236}">
                <a16:creationId xmlns:a16="http://schemas.microsoft.com/office/drawing/2014/main" id="{F050F645-C82D-4B34-B8FE-36D4056B65B5}"/>
              </a:ext>
            </a:extLst>
          </p:cNvPr>
          <p:cNvGraphicFramePr/>
          <p:nvPr/>
        </p:nvGraphicFramePr>
        <p:xfrm>
          <a:off x="377371" y="2037406"/>
          <a:ext cx="5718629" cy="30072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Diagramme 5">
            <a:extLst>
              <a:ext uri="{FF2B5EF4-FFF2-40B4-BE49-F238E27FC236}">
                <a16:creationId xmlns:a16="http://schemas.microsoft.com/office/drawing/2014/main" id="{9C0AEB07-6F2E-44B0-85AE-E5EE208B0B09}"/>
              </a:ext>
            </a:extLst>
          </p:cNvPr>
          <p:cNvGraphicFramePr/>
          <p:nvPr/>
        </p:nvGraphicFramePr>
        <p:xfrm>
          <a:off x="6232435" y="2048902"/>
          <a:ext cx="5718629" cy="30072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9" name="Sous-titre 2">
            <a:extLst>
              <a:ext uri="{FF2B5EF4-FFF2-40B4-BE49-F238E27FC236}">
                <a16:creationId xmlns:a16="http://schemas.microsoft.com/office/drawing/2014/main" id="{A8E073F4-242F-493B-939C-9C51F941FDF4}"/>
              </a:ext>
            </a:extLst>
          </p:cNvPr>
          <p:cNvSpPr txBox="1">
            <a:spLocks/>
          </p:cNvSpPr>
          <p:nvPr/>
        </p:nvSpPr>
        <p:spPr>
          <a:xfrm>
            <a:off x="2454220" y="330820"/>
            <a:ext cx="9251696" cy="8309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fr-FR" dirty="0">
              <a:solidFill>
                <a:srgbClr val="FF0000"/>
              </a:solidFill>
              <a:cs typeface="Calibri Light" panose="020F0302020204030204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57BEF2A-907C-4BE0-9A84-625812158E6D}"/>
              </a:ext>
            </a:extLst>
          </p:cNvPr>
          <p:cNvSpPr txBox="1"/>
          <p:nvPr/>
        </p:nvSpPr>
        <p:spPr>
          <a:xfrm>
            <a:off x="3236685" y="438658"/>
            <a:ext cx="5567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fr-FR" sz="2400" b="1" dirty="0">
                <a:solidFill>
                  <a:prstClr val="black"/>
                </a:solidFill>
                <a:latin typeface="Verdana" panose="020B0604030504040204"/>
              </a:rPr>
              <a:t>Forfait Parcours Projet Pro</a:t>
            </a:r>
          </a:p>
        </p:txBody>
      </p:sp>
    </p:spTree>
    <p:extLst>
      <p:ext uri="{BB962C8B-B14F-4D97-AF65-F5344CB8AC3E}">
        <p14:creationId xmlns:p14="http://schemas.microsoft.com/office/powerpoint/2010/main" val="37464136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D83FD000-DAA3-49F8-918C-B37EFB8E964E}"/>
              </a:ext>
            </a:extLst>
          </p:cNvPr>
          <p:cNvSpPr txBox="1"/>
          <p:nvPr/>
        </p:nvSpPr>
        <p:spPr>
          <a:xfrm>
            <a:off x="3503712" y="571842"/>
            <a:ext cx="6048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fr-FR" sz="2400" b="1" dirty="0">
                <a:solidFill>
                  <a:prstClr val="black"/>
                </a:solidFill>
                <a:latin typeface="Verdana" panose="020B0604030504040204"/>
              </a:rPr>
              <a:t>Forfait Parcours Projet Pro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6A9CA7-2242-4BD1-A002-DD0DCE1B16B9}"/>
              </a:ext>
            </a:extLst>
          </p:cNvPr>
          <p:cNvSpPr/>
          <p:nvPr/>
        </p:nvSpPr>
        <p:spPr>
          <a:xfrm>
            <a:off x="1512277" y="1033507"/>
            <a:ext cx="90139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endParaRPr lang="fr-FR" sz="1000" b="1" u="sng" dirty="0">
              <a:solidFill>
                <a:prstClr val="black"/>
              </a:solidFill>
              <a:latin typeface="Verdana" panose="020B0604030504040204"/>
            </a:endParaRPr>
          </a:p>
          <a:p>
            <a:pPr marL="457189" lvl="1" algn="ctr" defTabSz="914377" fontAlgn="base">
              <a:spcBef>
                <a:spcPct val="0"/>
              </a:spcBef>
              <a:spcAft>
                <a:spcPct val="0"/>
              </a:spcAft>
            </a:pPr>
            <a:endParaRPr lang="fr-FR" sz="1000" dirty="0">
              <a:solidFill>
                <a:prstClr val="black"/>
              </a:solidFill>
              <a:latin typeface="Verdana" panose="020B0604030504040204"/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fr-FR" sz="1400" b="1" u="sng" dirty="0">
                <a:solidFill>
                  <a:prstClr val="black"/>
                </a:solidFill>
                <a:latin typeface="Verdana" panose="020B0604030504040204"/>
              </a:rPr>
              <a:t>Modalités de paiement</a:t>
            </a:r>
            <a:r>
              <a:rPr lang="fr-FR" sz="1400" b="1" dirty="0">
                <a:solidFill>
                  <a:prstClr val="black"/>
                </a:solidFill>
                <a:latin typeface="Verdana" panose="020B0604030504040204"/>
              </a:rPr>
              <a:t> : </a:t>
            </a: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endParaRPr lang="fr-FR" sz="1400" b="1" dirty="0">
              <a:solidFill>
                <a:prstClr val="black"/>
              </a:solidFill>
              <a:latin typeface="Verdana" panose="020B0604030504040204"/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fr-FR" sz="1400" b="1" dirty="0">
                <a:solidFill>
                  <a:prstClr val="black"/>
                </a:solidFill>
                <a:latin typeface="Verdana" panose="020B0604030504040204"/>
              </a:rPr>
              <a:t>2 versements par stagiaire (Engagement  et Sortie) </a:t>
            </a:r>
            <a:r>
              <a:rPr lang="fr-FR" sz="1400" b="1" dirty="0">
                <a:solidFill>
                  <a:srgbClr val="000000"/>
                </a:solidFill>
                <a:latin typeface="Verdana" panose="020B0604030504040204"/>
                <a:ea typeface="Calibri" panose="020F0502020204030204" pitchFamily="34" charset="0"/>
                <a:cs typeface="Times New Roman" panose="02020603050405020304" pitchFamily="18" charset="0"/>
              </a:rPr>
              <a:t>avec des déclencheurs de paiement  </a:t>
            </a:r>
            <a:endParaRPr lang="fr-FR" sz="1000" b="1" dirty="0">
              <a:solidFill>
                <a:srgbClr val="C00000"/>
              </a:solidFill>
              <a:latin typeface="Verdana" panose="020B0604030504040204"/>
            </a:endParaRPr>
          </a:p>
          <a:p>
            <a:pPr indent="-342891" algn="ctr" defTabSz="1079973" fontAlgn="base">
              <a:spcBef>
                <a:spcPct val="0"/>
              </a:spcBef>
              <a:spcAft>
                <a:spcPct val="0"/>
              </a:spcAft>
              <a:tabLst>
                <a:tab pos="1079973" algn="l"/>
              </a:tabLst>
            </a:pPr>
            <a:r>
              <a:rPr lang="fr-FR" sz="1000" dirty="0">
                <a:solidFill>
                  <a:prstClr val="black"/>
                </a:solidFill>
                <a:latin typeface="Verdana" panose="020B0604030504040204"/>
              </a:rPr>
              <a:t>	</a:t>
            </a:r>
            <a:endParaRPr lang="fr-FR" altLang="fr-FR" sz="1000" dirty="0">
              <a:solidFill>
                <a:prstClr val="black"/>
              </a:solidFill>
              <a:latin typeface="Verdana" panose="020B060403050404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ABC0E9B-1A7D-41BC-B04A-22C5AC8413D6}"/>
              </a:ext>
            </a:extLst>
          </p:cNvPr>
          <p:cNvSpPr/>
          <p:nvPr/>
        </p:nvSpPr>
        <p:spPr>
          <a:xfrm>
            <a:off x="1142888" y="2973330"/>
            <a:ext cx="4299959" cy="25218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tabLst>
                <a:tab pos="914377" algn="l"/>
              </a:tabLst>
            </a:pPr>
            <a:r>
              <a:rPr lang="fr-FR" sz="1467" b="1" dirty="0">
                <a:solidFill>
                  <a:srgbClr val="C00000"/>
                </a:solidFill>
                <a:latin typeface="Verdana" panose="020B0604030504040204"/>
                <a:cs typeface="Times New Roman" panose="02020603050405020304" pitchFamily="18" charset="0"/>
              </a:rPr>
              <a:t>1</a:t>
            </a:r>
            <a:r>
              <a:rPr lang="fr-FR" sz="1467" b="1" baseline="30000" dirty="0">
                <a:solidFill>
                  <a:srgbClr val="C00000"/>
                </a:solidFill>
                <a:latin typeface="Verdana" panose="020B0604030504040204"/>
                <a:cs typeface="Times New Roman" panose="02020603050405020304" pitchFamily="18" charset="0"/>
              </a:rPr>
              <a:t>er</a:t>
            </a:r>
            <a:r>
              <a:rPr lang="fr-FR" sz="1467" b="1" dirty="0">
                <a:solidFill>
                  <a:srgbClr val="C00000"/>
                </a:solidFill>
                <a:latin typeface="Verdana" panose="020B0604030504040204"/>
                <a:cs typeface="Times New Roman" panose="02020603050405020304" pitchFamily="18" charset="0"/>
              </a:rPr>
              <a:t> Paiement</a:t>
            </a: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  <a:tabLst>
                <a:tab pos="914377" algn="l"/>
              </a:tabLst>
            </a:pPr>
            <a:r>
              <a:rPr lang="fr-FR" sz="1467" b="1" dirty="0">
                <a:solidFill>
                  <a:srgbClr val="C00000"/>
                </a:solidFill>
                <a:latin typeface="Verdana" panose="020B0604030504040204"/>
                <a:cs typeface="Times New Roman" panose="02020603050405020304" pitchFamily="18" charset="0"/>
              </a:rPr>
              <a:t> (30 % du forfait)</a:t>
            </a: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  <a:tabLst>
                <a:tab pos="914377" algn="l"/>
              </a:tabLst>
            </a:pPr>
            <a:endParaRPr lang="fr-FR" sz="1467" b="1" dirty="0">
              <a:solidFill>
                <a:srgbClr val="C00000"/>
              </a:solidFill>
              <a:latin typeface="Verdana" panose="020B0604030504040204"/>
              <a:cs typeface="Times New Roman" panose="02020603050405020304" pitchFamily="18" charset="0"/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  <a:tabLst>
                <a:tab pos="914377" algn="l"/>
              </a:tabLst>
            </a:pPr>
            <a:endParaRPr lang="fr-FR" sz="1467" b="1" dirty="0">
              <a:solidFill>
                <a:schemeClr val="tx1"/>
              </a:solidFill>
              <a:latin typeface="Verdana" panose="020B0604030504040204"/>
              <a:cs typeface="Times New Roman" panose="02020603050405020304" pitchFamily="18" charset="0"/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  <a:tabLst>
                <a:tab pos="914377" algn="l"/>
              </a:tabLst>
            </a:pPr>
            <a:r>
              <a:rPr lang="fr-FR" sz="1467" b="1" dirty="0">
                <a:solidFill>
                  <a:schemeClr val="tx1"/>
                </a:solidFill>
                <a:latin typeface="Verdana" panose="020B0604030504040204"/>
                <a:cs typeface="Times New Roman" panose="02020603050405020304" pitchFamily="18" charset="0"/>
              </a:rPr>
              <a:t>A la signature du contrat d’engagement</a:t>
            </a: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  <a:tabLst>
                <a:tab pos="914377" algn="l"/>
              </a:tabLst>
            </a:pPr>
            <a:r>
              <a:rPr lang="fr-FR" sz="1200" b="1" dirty="0">
                <a:solidFill>
                  <a:srgbClr val="C00000"/>
                </a:solidFill>
                <a:latin typeface="Verdana" panose="020B0604030504040204"/>
                <a:cs typeface="Times New Roman" panose="02020603050405020304" pitchFamily="18" charset="0"/>
              </a:rPr>
              <a:t> </a:t>
            </a:r>
          </a:p>
          <a:p>
            <a:pPr marL="0" lvl="2" defTabSz="914377" fontAlgn="base">
              <a:spcBef>
                <a:spcPct val="0"/>
              </a:spcBef>
              <a:spcAft>
                <a:spcPct val="0"/>
              </a:spcAft>
            </a:pPr>
            <a:endParaRPr lang="fr-FR" sz="1000" b="1" dirty="0">
              <a:solidFill>
                <a:prstClr val="black"/>
              </a:solidFill>
              <a:latin typeface="Verdana" panose="020B0604030504040204"/>
            </a:endParaRPr>
          </a:p>
          <a:p>
            <a:pPr marL="0" lvl="2" indent="-171446" defTabSz="914377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fr-FR" sz="1000" u="sng" dirty="0">
              <a:solidFill>
                <a:prstClr val="black"/>
              </a:solidFill>
              <a:latin typeface="Verdana" panose="020B060403050404020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7D6380-E4BA-4C49-806B-312D455EE562}"/>
              </a:ext>
            </a:extLst>
          </p:cNvPr>
          <p:cNvSpPr/>
          <p:nvPr/>
        </p:nvSpPr>
        <p:spPr>
          <a:xfrm>
            <a:off x="6452558" y="2973329"/>
            <a:ext cx="4596554" cy="25218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fr-FR" sz="1467" b="1" dirty="0">
                <a:solidFill>
                  <a:srgbClr val="C00000"/>
                </a:solidFill>
                <a:latin typeface="Verdana" panose="020B0604030504040204"/>
                <a:cs typeface="Times New Roman" panose="02020603050405020304" pitchFamily="18" charset="0"/>
              </a:rPr>
              <a:t>2</a:t>
            </a:r>
            <a:r>
              <a:rPr lang="fr-FR" sz="1467" b="1" baseline="30000" dirty="0">
                <a:solidFill>
                  <a:srgbClr val="C00000"/>
                </a:solidFill>
                <a:latin typeface="Verdana" panose="020B0604030504040204"/>
                <a:cs typeface="Times New Roman" panose="02020603050405020304" pitchFamily="18" charset="0"/>
              </a:rPr>
              <a:t>ème</a:t>
            </a:r>
            <a:r>
              <a:rPr lang="fr-FR" sz="1467" b="1" dirty="0">
                <a:solidFill>
                  <a:srgbClr val="C00000"/>
                </a:solidFill>
                <a:latin typeface="Verdana" panose="020B0604030504040204"/>
                <a:cs typeface="Times New Roman" panose="02020603050405020304" pitchFamily="18" charset="0"/>
              </a:rPr>
              <a:t> Paiement </a:t>
            </a: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fr-FR" sz="1200" b="1" dirty="0">
                <a:solidFill>
                  <a:srgbClr val="C00000"/>
                </a:solidFill>
                <a:latin typeface="Verdana" panose="020B0604030504040204"/>
                <a:cs typeface="Times New Roman" panose="02020603050405020304" pitchFamily="18" charset="0"/>
              </a:rPr>
              <a:t>(3 situations alternatives pour un paiement maximum du forfait à 70%)</a:t>
            </a: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endParaRPr lang="fr-FR" sz="1200" b="1" dirty="0">
              <a:solidFill>
                <a:srgbClr val="C00000"/>
              </a:solidFill>
              <a:latin typeface="Verdana" panose="020B0604030504040204"/>
              <a:cs typeface="Times New Roman" panose="02020603050405020304" pitchFamily="18" charset="0"/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endParaRPr lang="fr-FR" sz="1467" b="1" dirty="0">
              <a:solidFill>
                <a:schemeClr val="tx1"/>
              </a:solidFill>
              <a:latin typeface="Verdana" panose="020B0604030504040204"/>
              <a:cs typeface="Times New Roman" panose="02020603050405020304" pitchFamily="18" charset="0"/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fr-FR" sz="1467" b="1" dirty="0">
                <a:solidFill>
                  <a:schemeClr val="tx1"/>
                </a:solidFill>
                <a:latin typeface="Verdana" panose="020B0604030504040204"/>
                <a:cs typeface="Times New Roman" panose="02020603050405020304" pitchFamily="18" charset="0"/>
              </a:rPr>
              <a:t>A la sortie du stagiaire</a:t>
            </a:r>
          </a:p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endParaRPr lang="fr-FR" sz="1200" b="1" dirty="0">
              <a:solidFill>
                <a:srgbClr val="C00000"/>
              </a:solidFill>
              <a:latin typeface="Verdana" panose="020B0604030504040204"/>
              <a:cs typeface="Times New Roman" panose="02020603050405020304" pitchFamily="18" charset="0"/>
            </a:endParaRPr>
          </a:p>
          <a:p>
            <a:pPr marL="171446" indent="-171446" defTabSz="914377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fr-FR" sz="1000" u="sng" dirty="0">
              <a:solidFill>
                <a:prstClr val="white"/>
              </a:solidFill>
              <a:latin typeface="Verdana" panose="020B0604030504040204"/>
            </a:endParaRPr>
          </a:p>
          <a:p>
            <a:pPr marL="171446" indent="-171446" defTabSz="914377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fr-FR" sz="1000" u="sng" dirty="0">
                <a:solidFill>
                  <a:prstClr val="white"/>
                </a:solidFill>
                <a:latin typeface="Verdana" panose="020B0604030504040204"/>
              </a:rPr>
              <a:t> </a:t>
            </a:r>
          </a:p>
        </p:txBody>
      </p:sp>
      <p:sp>
        <p:nvSpPr>
          <p:cNvPr id="15" name="Flèche : trois pointes 14">
            <a:extLst>
              <a:ext uri="{FF2B5EF4-FFF2-40B4-BE49-F238E27FC236}">
                <a16:creationId xmlns:a16="http://schemas.microsoft.com/office/drawing/2014/main" id="{1D14C255-6244-43EB-B709-D5188FAC71DF}"/>
              </a:ext>
            </a:extLst>
          </p:cNvPr>
          <p:cNvSpPr/>
          <p:nvPr/>
        </p:nvSpPr>
        <p:spPr>
          <a:xfrm>
            <a:off x="4511823" y="2009957"/>
            <a:ext cx="3024336" cy="313528"/>
          </a:xfrm>
          <a:prstGeom prst="leftRightUp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endParaRPr lang="fr-FR" sz="2400">
              <a:solidFill>
                <a:prstClr val="white"/>
              </a:solidFill>
              <a:latin typeface="Verdana" panose="020B0604030504040204"/>
            </a:endParaRPr>
          </a:p>
        </p:txBody>
      </p:sp>
      <p:pic>
        <p:nvPicPr>
          <p:cNvPr id="3" name="Graphique 2" descr="Argent">
            <a:extLst>
              <a:ext uri="{FF2B5EF4-FFF2-40B4-BE49-F238E27FC236}">
                <a16:creationId xmlns:a16="http://schemas.microsoft.com/office/drawing/2014/main" id="{B0F118AA-7EF6-43B8-A4CF-E76D87F40C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300656">
            <a:off x="3974000" y="1027534"/>
            <a:ext cx="560741" cy="560741"/>
          </a:xfrm>
          <a:prstGeom prst="rect">
            <a:avLst/>
          </a:prstGeom>
        </p:spPr>
      </p:pic>
      <p:pic>
        <p:nvPicPr>
          <p:cNvPr id="16" name="Graphique 15" descr="Argent">
            <a:extLst>
              <a:ext uri="{FF2B5EF4-FFF2-40B4-BE49-F238E27FC236}">
                <a16:creationId xmlns:a16="http://schemas.microsoft.com/office/drawing/2014/main" id="{3743D378-0374-4831-93F0-176E153E09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300656">
            <a:off x="7464995" y="1033948"/>
            <a:ext cx="560741" cy="560741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576C3FA-8A00-4DA1-8C8B-61DA8CC22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4C9B9-3EE7-1E48-91F6-F91CEFF5EDA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6533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A4D9E871-579B-4F56-9089-88A08962F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3981" y="1574698"/>
            <a:ext cx="2920077" cy="657225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DF490AB-58D7-4B1C-8A4B-A97E04FCD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4C9B9-3EE7-1E48-91F6-F91CEFF5EDA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ous-titre 2">
            <a:extLst>
              <a:ext uri="{FF2B5EF4-FFF2-40B4-BE49-F238E27FC236}">
                <a16:creationId xmlns:a16="http://schemas.microsoft.com/office/drawing/2014/main" id="{141B8ED1-446B-42C4-86B8-71C584AE432D}"/>
              </a:ext>
            </a:extLst>
          </p:cNvPr>
          <p:cNvSpPr txBox="1">
            <a:spLocks/>
          </p:cNvSpPr>
          <p:nvPr/>
        </p:nvSpPr>
        <p:spPr>
          <a:xfrm>
            <a:off x="2454220" y="330820"/>
            <a:ext cx="9251696" cy="8309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fr-FR" dirty="0">
              <a:solidFill>
                <a:srgbClr val="FF0000"/>
              </a:solidFill>
              <a:cs typeface="Calibri Light" panose="020F030202020403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E141A1A-5E47-425B-A5CA-012EF180F586}"/>
              </a:ext>
            </a:extLst>
          </p:cNvPr>
          <p:cNvSpPr txBox="1"/>
          <p:nvPr/>
        </p:nvSpPr>
        <p:spPr>
          <a:xfrm>
            <a:off x="570496" y="1294810"/>
            <a:ext cx="10424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Nombre de forfait parcours</a:t>
            </a:r>
            <a:r>
              <a:rPr lang="fr-FR" dirty="0"/>
              <a:t>:</a:t>
            </a:r>
          </a:p>
          <a:p>
            <a:endParaRPr lang="fr-F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Vous pouvez retrouver le nombre de forfait parcours commandés par la Région dans l’onglet « Informations Pédagogiques »: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5E74665-20D8-4D75-B6DE-D9FFA27DEB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255" y="2674578"/>
            <a:ext cx="10005490" cy="3376567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D3D5D8F-C010-4C7C-9295-61CC336F9E43}"/>
              </a:ext>
            </a:extLst>
          </p:cNvPr>
          <p:cNvSpPr txBox="1"/>
          <p:nvPr/>
        </p:nvSpPr>
        <p:spPr>
          <a:xfrm>
            <a:off x="2915216" y="561652"/>
            <a:ext cx="61020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fr-FR" sz="2400" b="1" dirty="0">
                <a:solidFill>
                  <a:prstClr val="black"/>
                </a:solidFill>
                <a:latin typeface="Verdana" panose="020B0604030504040204"/>
              </a:rPr>
              <a:t>Forfait Parcours Projet Pro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6283543E-E10F-47C0-B090-1144E7756DC2}"/>
              </a:ext>
            </a:extLst>
          </p:cNvPr>
          <p:cNvSpPr/>
          <p:nvPr/>
        </p:nvSpPr>
        <p:spPr>
          <a:xfrm>
            <a:off x="6096000" y="4001632"/>
            <a:ext cx="1961584" cy="30781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61901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A920F274-E20A-43B5-B520-3CBE6735D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3981" y="1574698"/>
            <a:ext cx="2920077" cy="657225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DF490AB-58D7-4B1C-8A4B-A97E04FCD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4C9B9-3EE7-1E48-91F6-F91CEFF5EDA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ous-titre 2">
            <a:extLst>
              <a:ext uri="{FF2B5EF4-FFF2-40B4-BE49-F238E27FC236}">
                <a16:creationId xmlns:a16="http://schemas.microsoft.com/office/drawing/2014/main" id="{95783032-0C85-4F86-A397-1E7086663304}"/>
              </a:ext>
            </a:extLst>
          </p:cNvPr>
          <p:cNvSpPr txBox="1">
            <a:spLocks/>
          </p:cNvSpPr>
          <p:nvPr/>
        </p:nvSpPr>
        <p:spPr>
          <a:xfrm>
            <a:off x="2454220" y="330820"/>
            <a:ext cx="9251696" cy="8309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fr-FR" dirty="0">
              <a:solidFill>
                <a:srgbClr val="FF0000"/>
              </a:solidFill>
              <a:cs typeface="Calibri Light" panose="020F030202020403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76DE750-A277-4C7A-9F4D-5FD209059610}"/>
              </a:ext>
            </a:extLst>
          </p:cNvPr>
          <p:cNvSpPr txBox="1"/>
          <p:nvPr/>
        </p:nvSpPr>
        <p:spPr>
          <a:xfrm>
            <a:off x="862149" y="1376681"/>
            <a:ext cx="10424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Nombre de forfait parcours</a:t>
            </a:r>
            <a:r>
              <a:rPr lang="fr-FR" dirty="0"/>
              <a:t>:</a:t>
            </a:r>
          </a:p>
          <a:p>
            <a:endParaRPr lang="fr-F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/>
              <a:t>Le nombre de forfaits disponibles diminue au fur et à mesure que les parcours sont affectés aux stagiaires :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DD7DFAF-CE79-4FA2-A179-590B53A8E4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353" y="2834671"/>
            <a:ext cx="10293563" cy="289263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A7BDD0A-6CE7-4E30-A814-2BF1FC64FFA3}"/>
              </a:ext>
            </a:extLst>
          </p:cNvPr>
          <p:cNvSpPr txBox="1"/>
          <p:nvPr/>
        </p:nvSpPr>
        <p:spPr>
          <a:xfrm>
            <a:off x="2770361" y="508163"/>
            <a:ext cx="61020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fr-FR" sz="2400" b="1" dirty="0">
                <a:solidFill>
                  <a:prstClr val="black"/>
                </a:solidFill>
                <a:latin typeface="Verdana" panose="020B0604030504040204"/>
              </a:rPr>
              <a:t>Forfait Parcours Projet Pro</a:t>
            </a:r>
          </a:p>
        </p:txBody>
      </p:sp>
    </p:spTree>
    <p:extLst>
      <p:ext uri="{BB962C8B-B14F-4D97-AF65-F5344CB8AC3E}">
        <p14:creationId xmlns:p14="http://schemas.microsoft.com/office/powerpoint/2010/main" val="2394206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926925" y="2347345"/>
            <a:ext cx="9251696" cy="480131"/>
          </a:xfrm>
        </p:spPr>
        <p:txBody>
          <a:bodyPr/>
          <a:lstStyle/>
          <a:p>
            <a:pPr marL="0" indent="0">
              <a:buNone/>
            </a:pPr>
            <a:r>
              <a:rPr lang="fr-FR" sz="2800" dirty="0">
                <a:solidFill>
                  <a:srgbClr val="FF0000"/>
                </a:solidFill>
              </a:rPr>
              <a:t>FORFAIT 1</a:t>
            </a:r>
            <a:r>
              <a:rPr lang="fr-FR" sz="2800" baseline="30000" dirty="0">
                <a:solidFill>
                  <a:srgbClr val="FF0000"/>
                </a:solidFill>
              </a:rPr>
              <a:t>ER</a:t>
            </a:r>
            <a:r>
              <a:rPr lang="fr-FR" sz="2800" dirty="0">
                <a:solidFill>
                  <a:srgbClr val="FF0000"/>
                </a:solidFill>
              </a:rPr>
              <a:t> VERSEMENT</a:t>
            </a:r>
            <a:endParaRPr lang="fr-FR" b="0" dirty="0">
              <a:solidFill>
                <a:srgbClr val="FF0000"/>
              </a:solidFill>
              <a:cs typeface="Calibri Light" panose="020F0302020204030204" pitchFamily="34" charset="0"/>
            </a:endParaRPr>
          </a:p>
        </p:txBody>
      </p:sp>
      <p:pic>
        <p:nvPicPr>
          <p:cNvPr id="6" name="Graphique 5" descr="Image">
            <a:extLst>
              <a:ext uri="{FF2B5EF4-FFF2-40B4-BE49-F238E27FC236}">
                <a16:creationId xmlns:a16="http://schemas.microsoft.com/office/drawing/2014/main" id="{61EF63F8-EA1D-4773-AA3E-53A3CF65F8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23204" y="132165"/>
            <a:ext cx="1705739" cy="18000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662A861-2A1E-4257-893F-C394CC6B7EC3}"/>
              </a:ext>
            </a:extLst>
          </p:cNvPr>
          <p:cNvSpPr txBox="1"/>
          <p:nvPr/>
        </p:nvSpPr>
        <p:spPr>
          <a:xfrm>
            <a:off x="1545336" y="3968496"/>
            <a:ext cx="8869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  <a:p>
            <a:pPr marL="285750" indent="-285750">
              <a:buFontTx/>
              <a:buChar char="-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0130672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onsolas-Verdana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onsolas-Verdana">
      <a:majorFont>
        <a:latin typeface="Consolas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12198</TotalTime>
  <Words>2942</Words>
  <Application>Microsoft Office PowerPoint</Application>
  <PresentationFormat>Grand écran</PresentationFormat>
  <Paragraphs>614</Paragraphs>
  <Slides>49</Slides>
  <Notes>31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49</vt:i4>
      </vt:variant>
    </vt:vector>
  </HeadingPairs>
  <TitlesOfParts>
    <vt:vector size="57" baseType="lpstr">
      <vt:lpstr>Arial</vt:lpstr>
      <vt:lpstr>Calibri</vt:lpstr>
      <vt:lpstr>Consolas</vt:lpstr>
      <vt:lpstr>Symbol</vt:lpstr>
      <vt:lpstr>Verdana</vt:lpstr>
      <vt:lpstr>Wingdings</vt:lpstr>
      <vt:lpstr>Thème Office</vt:lpstr>
      <vt:lpstr>2_Thème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</vt:lpstr>
      <vt:lpstr>Présentation PowerPoint</vt:lpstr>
      <vt:lpstr> 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Lic 4</dc:creator>
  <cp:lastModifiedBy>CHANTEPERDRIX Cindy</cp:lastModifiedBy>
  <cp:revision>1001</cp:revision>
  <cp:lastPrinted>2022-01-26T15:27:58Z</cp:lastPrinted>
  <dcterms:created xsi:type="dcterms:W3CDTF">2017-05-30T12:51:33Z</dcterms:created>
  <dcterms:modified xsi:type="dcterms:W3CDTF">2025-10-24T15:03:55Z</dcterms:modified>
</cp:coreProperties>
</file>