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76" r:id="rId2"/>
  </p:sldMasterIdLst>
  <p:notesMasterIdLst>
    <p:notesMasterId r:id="rId14"/>
  </p:notesMasterIdLst>
  <p:sldIdLst>
    <p:sldId id="281" r:id="rId3"/>
    <p:sldId id="282" r:id="rId4"/>
    <p:sldId id="283" r:id="rId5"/>
    <p:sldId id="285" r:id="rId6"/>
    <p:sldId id="287" r:id="rId7"/>
    <p:sldId id="288" r:id="rId8"/>
    <p:sldId id="308" r:id="rId9"/>
    <p:sldId id="309" r:id="rId10"/>
    <p:sldId id="294" r:id="rId11"/>
    <p:sldId id="291" r:id="rId12"/>
    <p:sldId id="271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8135"/>
    <a:srgbClr val="A3C33E"/>
    <a:srgbClr val="1F5878"/>
    <a:srgbClr val="276E95"/>
    <a:srgbClr val="2883B6"/>
    <a:srgbClr val="2784B8"/>
    <a:srgbClr val="007EA8"/>
    <a:srgbClr val="5A342B"/>
    <a:srgbClr val="90C13D"/>
    <a:srgbClr val="008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2511"/>
  </p:normalViewPr>
  <p:slideViewPr>
    <p:cSldViewPr snapToGrid="0" snapToObjects="1">
      <p:cViewPr varScale="1">
        <p:scale>
          <a:sx n="119" d="100"/>
          <a:sy n="119" d="100"/>
        </p:scale>
        <p:origin x="200" y="1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316522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Annoncer</a:t>
            </a:r>
            <a:r>
              <a:rPr lang="fr-FR" baseline="0" dirty="0" smtClean="0"/>
              <a:t> les temps de débat? Ou faire remonter la diapo sur les « règles » de l’après midi (diapo 16)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6515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Plutôt nuage de mots?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1688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72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5400" b="1" i="1">
                <a:solidFill>
                  <a:srgbClr val="0086C6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5529" y="4678073"/>
            <a:ext cx="6828117" cy="1752600"/>
          </a:xfrm>
        </p:spPr>
        <p:txBody>
          <a:bodyPr/>
          <a:lstStyle>
            <a:lvl1pPr marL="0" indent="0" algn="ctr">
              <a:buNone/>
              <a:defRPr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 userDrawn="1"/>
        </p:nvSpPr>
        <p:spPr>
          <a:xfrm>
            <a:off x="685800" y="3406217"/>
            <a:ext cx="7772399" cy="1077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856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786B-D7E4-864F-9D30-B43651780345}" type="datetimeFigureOut">
              <a:rPr lang="fr-FR" smtClean="0"/>
              <a:t>06/12/2017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17A0-C179-1344-9E8B-9C084D4EFF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325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786B-D7E4-864F-9D30-B43651780345}" type="datetimeFigureOut">
              <a:rPr lang="fr-FR" smtClean="0"/>
              <a:t>06/12/2017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17A0-C179-1344-9E8B-9C084D4EFF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186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73C26-A4CE-B348-AF32-628297295B26}" type="datetimeFigureOut">
              <a:rPr lang="fr-FR" smtClean="0"/>
              <a:t>06/12/2017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E1EE-A914-4B45-A5B0-78E16FCD61F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56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0169"/>
            <a:ext cx="8229600" cy="114300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90C13D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76085"/>
            <a:ext cx="8229600" cy="4525963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786B-D7E4-864F-9D30-B43651780345}" type="datetimeFigureOut">
              <a:rPr lang="fr-FR" smtClean="0"/>
              <a:t>06/12/2017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17A0-C179-1344-9E8B-9C084D4EFF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67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786B-D7E4-864F-9D30-B43651780345}" type="datetimeFigureOut">
              <a:rPr lang="fr-FR" smtClean="0"/>
              <a:t>06/12/2017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17A0-C179-1344-9E8B-9C084D4EFF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61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786B-D7E4-864F-9D30-B43651780345}" type="datetimeFigureOut">
              <a:rPr lang="fr-FR" smtClean="0"/>
              <a:t>06/12/2017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17A0-C179-1344-9E8B-9C084D4EFF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58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786B-D7E4-864F-9D30-B43651780345}" type="datetimeFigureOut">
              <a:rPr lang="fr-FR" smtClean="0"/>
              <a:t>06/12/2017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17A0-C179-1344-9E8B-9C084D4EFF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63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786B-D7E4-864F-9D30-B43651780345}" type="datetimeFigureOut">
              <a:rPr lang="fr-FR" smtClean="0"/>
              <a:t>06/12/2017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17A0-C179-1344-9E8B-9C084D4EFF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62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786B-D7E4-864F-9D30-B43651780345}" type="datetimeFigureOut">
              <a:rPr lang="fr-FR" smtClean="0"/>
              <a:t>06/12/2017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17A0-C179-1344-9E8B-9C084D4EFF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92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786B-D7E4-864F-9D30-B43651780345}" type="datetimeFigureOut">
              <a:rPr lang="fr-FR" smtClean="0"/>
              <a:t>06/12/2017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17A0-C179-1344-9E8B-9C084D4EFF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02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786B-D7E4-864F-9D30-B43651780345}" type="datetimeFigureOut">
              <a:rPr lang="fr-FR" smtClean="0"/>
              <a:t>06/12/2017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17A0-C179-1344-9E8B-9C084D4EFF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58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Relationship Id="rId3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3786B-D7E4-864F-9D30-B43651780345}" type="datetimeFigureOut">
              <a:rPr lang="fr-FR" smtClean="0"/>
              <a:t>06/12/2017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517A0-C179-1344-9E8B-9C084D4EFFB7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6" descr="ppt occ 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Image 7" descr="BLOC MARQUE ENERGIE POSITIVE V2 ok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24214"/>
            <a:ext cx="1300059" cy="650489"/>
          </a:xfrm>
          <a:prstGeom prst="rect">
            <a:avLst/>
          </a:prstGeom>
        </p:spPr>
      </p:pic>
      <p:sp>
        <p:nvSpPr>
          <p:cNvPr id="9" name="Espace réservé du numéro de diapositive 5"/>
          <p:cNvSpPr txBox="1">
            <a:spLocks/>
          </p:cNvSpPr>
          <p:nvPr userDrawn="1"/>
        </p:nvSpPr>
        <p:spPr>
          <a:xfrm>
            <a:off x="304800" y="6332818"/>
            <a:ext cx="21336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198517A0-C179-1344-9E8B-9C084D4EFFB7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063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4" r:id="rId10"/>
    <p:sldLayoutId id="214748367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73C26-A4CE-B348-AF32-628297295B26}" type="datetimeFigureOut">
              <a:rPr lang="fr-FR" smtClean="0"/>
              <a:t>06/12/2017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6E1EE-A914-4B45-A5B0-78E16FCD61FD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6" descr="PPT Autoconso conférence occitanie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168"/>
            <a:ext cx="9144000" cy="70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7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271247" y="6368527"/>
            <a:ext cx="2480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chemeClr val="tx1"/>
                </a:solidFill>
              </a:rPr>
              <a:t>laregion.fr</a:t>
            </a:r>
            <a:r>
              <a:rPr lang="fr-FR" b="1" dirty="0" smtClean="0">
                <a:solidFill>
                  <a:schemeClr val="tx1"/>
                </a:solidFill>
              </a:rPr>
              <a:t>/</a:t>
            </a:r>
            <a:r>
              <a:rPr lang="fr-FR" b="1" dirty="0" err="1" smtClean="0">
                <a:solidFill>
                  <a:schemeClr val="tx1"/>
                </a:solidFill>
              </a:rPr>
              <a:t>energie</a:t>
            </a:r>
            <a:r>
              <a:rPr lang="fr-FR" b="1" dirty="0" smtClean="0">
                <a:solidFill>
                  <a:schemeClr val="tx1"/>
                </a:solidFill>
              </a:rPr>
              <a:t>-positive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7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 smtClean="0"/>
              <a:t>Un défi à relever ensemble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76085"/>
            <a:ext cx="8229599" cy="4525963"/>
          </a:xfrm>
        </p:spPr>
        <p:txBody>
          <a:bodyPr>
            <a:normAutofit/>
          </a:bodyPr>
          <a:lstStyle/>
          <a:p>
            <a:pPr marL="457200" indent="-3175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/>
              <a:buChar char="-"/>
            </a:pPr>
            <a:r>
              <a:rPr lang="fr-FR" sz="1800" b="1" dirty="0">
                <a:solidFill>
                  <a:srgbClr val="007EA8"/>
                </a:solidFill>
              </a:rPr>
              <a:t>Les collectivités locales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>à travers leurs propres projets et le soutien qu’elles apportent aux projets associatifs et citoyens</a:t>
            </a:r>
          </a:p>
          <a:p>
            <a:pPr marL="457200" indent="-3175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/>
              <a:buChar char="-"/>
            </a:pPr>
            <a:r>
              <a:rPr lang="fr-FR" sz="1800" b="1" dirty="0">
                <a:solidFill>
                  <a:srgbClr val="007EA8"/>
                </a:solidFill>
              </a:rPr>
              <a:t>Les entreprises </a:t>
            </a:r>
            <a:br>
              <a:rPr lang="fr-FR" sz="1800" b="1" dirty="0">
                <a:solidFill>
                  <a:srgbClr val="007EA8"/>
                </a:solidFill>
              </a:rPr>
            </a:br>
            <a:r>
              <a:rPr lang="fr-FR" sz="1800" dirty="0"/>
              <a:t>en tant que consommateurs mais aussi que porteurs de nouveaux modèles de développement et d’innovation</a:t>
            </a:r>
          </a:p>
          <a:p>
            <a:pPr marL="457200" indent="-3175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/>
              <a:buChar char="-"/>
            </a:pPr>
            <a:r>
              <a:rPr lang="fr-FR" sz="1800" b="1" dirty="0">
                <a:solidFill>
                  <a:srgbClr val="007EA8"/>
                </a:solidFill>
              </a:rPr>
              <a:t>Les citoyens</a:t>
            </a:r>
            <a:br>
              <a:rPr lang="fr-FR" sz="1800" b="1" dirty="0">
                <a:solidFill>
                  <a:srgbClr val="007EA8"/>
                </a:solidFill>
              </a:rPr>
            </a:br>
            <a:r>
              <a:rPr lang="fr-FR" sz="1800" dirty="0">
                <a:cs typeface="Calibri"/>
              </a:rPr>
              <a:t>à travers leurs modes de vie et de consommation et leurs engagements en faveur de projets vertueux</a:t>
            </a:r>
          </a:p>
          <a:p>
            <a:endParaRPr lang="fr-FR" sz="1600" dirty="0"/>
          </a:p>
          <a:p>
            <a:r>
              <a:rPr lang="fr-FR" sz="2000" dirty="0"/>
              <a:t>Chacun a un rôle à jouer, 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et </a:t>
            </a:r>
            <a:r>
              <a:rPr lang="fr-FR" sz="2000" b="1" dirty="0"/>
              <a:t>le défi ne sera relevé que si nous nous y attelons ensemble </a:t>
            </a:r>
            <a:r>
              <a:rPr lang="fr-FR" sz="2000" dirty="0"/>
              <a:t>!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47067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 dirty="0" smtClean="0"/>
              <a:t>Titre</a:t>
            </a:r>
            <a:endParaRPr lang="fr" sz="2800" dirty="0"/>
          </a:p>
        </p:txBody>
      </p:sp>
      <p:sp>
        <p:nvSpPr>
          <p:cNvPr id="162" name="Shape 16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b="1" i="1" dirty="0" smtClean="0"/>
              <a:t>Sous-titre</a:t>
            </a:r>
            <a:endParaRPr lang="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dirty="0" smtClean="0"/>
              <a:t>Titre de l’événement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5529" y="4961952"/>
            <a:ext cx="6828117" cy="1752600"/>
          </a:xfrm>
        </p:spPr>
        <p:txBody>
          <a:bodyPr/>
          <a:lstStyle/>
          <a:p>
            <a:r>
              <a:rPr lang="fr-FR" b="1" dirty="0" smtClean="0"/>
              <a:t>Date </a:t>
            </a:r>
            <a:r>
              <a:rPr lang="mr-IN" b="1" dirty="0" smtClean="0"/>
              <a:t>–</a:t>
            </a:r>
            <a:r>
              <a:rPr lang="fr-FR" b="1" dirty="0" smtClean="0"/>
              <a:t> Lieu </a:t>
            </a:r>
            <a:endParaRPr lang="fr-FR" b="1" dirty="0"/>
          </a:p>
        </p:txBody>
      </p:sp>
      <p:pic>
        <p:nvPicPr>
          <p:cNvPr id="9" name="Image 8" descr="Picto ligne 1 v2 - copi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8"/>
          <a:stretch/>
        </p:blipFill>
        <p:spPr>
          <a:xfrm>
            <a:off x="1562517" y="4049058"/>
            <a:ext cx="5982776" cy="58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6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4235" y="140169"/>
            <a:ext cx="7132918" cy="920655"/>
          </a:xfrm>
        </p:spPr>
        <p:txBody>
          <a:bodyPr/>
          <a:lstStyle/>
          <a:p>
            <a:pPr>
              <a:lnSpc>
                <a:spcPct val="50000"/>
              </a:lnSpc>
            </a:pPr>
            <a:r>
              <a:rPr lang="fr-FR" dirty="0" smtClean="0"/>
              <a:t>Déroulé / programme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902291"/>
            <a:ext cx="8229600" cy="5225459"/>
          </a:xfrm>
        </p:spPr>
        <p:txBody>
          <a:bodyPr>
            <a:noAutofit/>
          </a:bodyPr>
          <a:lstStyle/>
          <a:p>
            <a:pPr lvl="0" indent="-698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</a:pPr>
            <a:r>
              <a:rPr lang="fr-FR" sz="1800" b="1" dirty="0" err="1" smtClean="0">
                <a:solidFill>
                  <a:srgbClr val="000000"/>
                </a:solidFill>
              </a:rPr>
              <a:t>XXh</a:t>
            </a:r>
            <a:r>
              <a:rPr lang="fr-FR" sz="1800" b="1" dirty="0" smtClean="0">
                <a:solidFill>
                  <a:srgbClr val="000000"/>
                </a:solidFill>
              </a:rPr>
              <a:t>	</a:t>
            </a:r>
            <a:r>
              <a:rPr lang="fr-FR" sz="1600" b="1" dirty="0" smtClean="0">
                <a:solidFill>
                  <a:srgbClr val="800D22"/>
                </a:solidFill>
              </a:rPr>
              <a:t> 	</a:t>
            </a:r>
            <a:r>
              <a:rPr lang="fr-FR" sz="1600" b="1" dirty="0" err="1" smtClean="0">
                <a:solidFill>
                  <a:srgbClr val="0086C6"/>
                </a:solidFill>
              </a:rPr>
              <a:t>Lorem</a:t>
            </a:r>
            <a:r>
              <a:rPr lang="fr-FR" sz="1600" b="1" dirty="0" smtClean="0">
                <a:solidFill>
                  <a:srgbClr val="0086C6"/>
                </a:solidFill>
              </a:rPr>
              <a:t> </a:t>
            </a:r>
            <a:r>
              <a:rPr lang="fr-FR" sz="1600" b="1" dirty="0" err="1" smtClean="0">
                <a:solidFill>
                  <a:srgbClr val="0086C6"/>
                </a:solidFill>
              </a:rPr>
              <a:t>Ipsum</a:t>
            </a:r>
            <a:endParaRPr lang="fr-FR" sz="1600" b="1" dirty="0">
              <a:solidFill>
                <a:srgbClr val="0086C6"/>
              </a:solidFill>
            </a:endParaRPr>
          </a:p>
          <a:p>
            <a:pPr marL="438150" lvl="0" indent="-698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8571"/>
            </a:pPr>
            <a:r>
              <a:rPr lang="fr-FR" sz="1600" dirty="0" smtClean="0">
                <a:solidFill>
                  <a:schemeClr val="dk1"/>
                </a:solidFill>
              </a:rPr>
              <a:t>			</a:t>
            </a:r>
            <a:r>
              <a:rPr lang="fr-FR" sz="1600" dirty="0" err="1" smtClean="0">
                <a:solidFill>
                  <a:schemeClr val="dk1"/>
                </a:solidFill>
              </a:rPr>
              <a:t>Lorem</a:t>
            </a:r>
            <a:r>
              <a:rPr lang="fr-FR" sz="1600" dirty="0" smtClean="0">
                <a:solidFill>
                  <a:schemeClr val="dk1"/>
                </a:solidFill>
              </a:rPr>
              <a:t> </a:t>
            </a:r>
            <a:r>
              <a:rPr lang="fr-FR" sz="1600" dirty="0" err="1" smtClean="0">
                <a:solidFill>
                  <a:schemeClr val="dk1"/>
                </a:solidFill>
              </a:rPr>
              <a:t>Impsum</a:t>
            </a:r>
            <a:endParaRPr lang="fr-FR" sz="1600" dirty="0" smtClean="0">
              <a:solidFill>
                <a:schemeClr val="dk1"/>
              </a:solidFill>
            </a:endParaRPr>
          </a:p>
          <a:p>
            <a:pPr marL="438150" lvl="0" indent="-698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8571"/>
            </a:pPr>
            <a:endParaRPr lang="fr-FR" sz="1600" b="1" dirty="0">
              <a:solidFill>
                <a:srgbClr val="800D22"/>
              </a:solidFill>
            </a:endParaRPr>
          </a:p>
          <a:p>
            <a:pPr lvl="0" indent="-698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</a:pPr>
            <a:r>
              <a:rPr lang="fr-FR" sz="1800" b="1" dirty="0" err="1">
                <a:solidFill>
                  <a:srgbClr val="000000"/>
                </a:solidFill>
              </a:rPr>
              <a:t>XXh</a:t>
            </a:r>
            <a:r>
              <a:rPr lang="fr-FR" sz="1800" b="1" dirty="0">
                <a:solidFill>
                  <a:srgbClr val="000000"/>
                </a:solidFill>
              </a:rPr>
              <a:t>	</a:t>
            </a:r>
            <a:r>
              <a:rPr lang="fr-FR" sz="1600" b="1" dirty="0">
                <a:solidFill>
                  <a:srgbClr val="800D22"/>
                </a:solidFill>
              </a:rPr>
              <a:t> 	</a:t>
            </a:r>
            <a:r>
              <a:rPr lang="fr-FR" sz="1600" b="1" dirty="0" err="1">
                <a:solidFill>
                  <a:srgbClr val="0086C6"/>
                </a:solidFill>
              </a:rPr>
              <a:t>Lorem</a:t>
            </a:r>
            <a:r>
              <a:rPr lang="fr-FR" sz="1600" b="1" dirty="0">
                <a:solidFill>
                  <a:srgbClr val="0086C6"/>
                </a:solidFill>
              </a:rPr>
              <a:t> </a:t>
            </a:r>
            <a:r>
              <a:rPr lang="fr-FR" sz="1600" b="1" dirty="0" err="1">
                <a:solidFill>
                  <a:srgbClr val="0086C6"/>
                </a:solidFill>
              </a:rPr>
              <a:t>Ipsum</a:t>
            </a:r>
            <a:endParaRPr lang="fr-FR" sz="1600" b="1" dirty="0">
              <a:solidFill>
                <a:srgbClr val="0086C6"/>
              </a:solidFill>
            </a:endParaRPr>
          </a:p>
          <a:p>
            <a:pPr marL="438150" lvl="0" indent="-698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8571"/>
            </a:pPr>
            <a:r>
              <a:rPr lang="fr-FR" sz="1600" dirty="0">
                <a:solidFill>
                  <a:schemeClr val="dk1"/>
                </a:solidFill>
              </a:rPr>
              <a:t>			</a:t>
            </a:r>
            <a:r>
              <a:rPr lang="fr-FR" sz="1600" dirty="0" err="1">
                <a:solidFill>
                  <a:schemeClr val="dk1"/>
                </a:solidFill>
              </a:rPr>
              <a:t>Lorem</a:t>
            </a:r>
            <a:r>
              <a:rPr lang="fr-FR" sz="1600" dirty="0">
                <a:solidFill>
                  <a:schemeClr val="dk1"/>
                </a:solidFill>
              </a:rPr>
              <a:t> </a:t>
            </a:r>
            <a:r>
              <a:rPr lang="fr-FR" sz="1600" dirty="0" err="1">
                <a:solidFill>
                  <a:schemeClr val="dk1"/>
                </a:solidFill>
              </a:rPr>
              <a:t>Impsum</a:t>
            </a:r>
            <a:endParaRPr lang="fr-FR" sz="1600" dirty="0">
              <a:solidFill>
                <a:schemeClr val="dk1"/>
              </a:solidFill>
            </a:endParaRPr>
          </a:p>
          <a:p>
            <a:endParaRPr lang="fr-FR" sz="1600" dirty="0" smtClean="0"/>
          </a:p>
          <a:p>
            <a:pPr lvl="0" indent="-698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</a:pPr>
            <a:r>
              <a:rPr lang="fr-FR" sz="1800" b="1" dirty="0" err="1">
                <a:solidFill>
                  <a:srgbClr val="000000"/>
                </a:solidFill>
              </a:rPr>
              <a:t>XXh</a:t>
            </a:r>
            <a:r>
              <a:rPr lang="fr-FR" sz="1800" b="1" dirty="0">
                <a:solidFill>
                  <a:srgbClr val="000000"/>
                </a:solidFill>
              </a:rPr>
              <a:t>	</a:t>
            </a:r>
            <a:r>
              <a:rPr lang="fr-FR" sz="1600" b="1" dirty="0">
                <a:solidFill>
                  <a:srgbClr val="800D22"/>
                </a:solidFill>
              </a:rPr>
              <a:t> 	</a:t>
            </a:r>
            <a:r>
              <a:rPr lang="fr-FR" sz="1600" b="1" dirty="0" err="1">
                <a:solidFill>
                  <a:srgbClr val="0086C6"/>
                </a:solidFill>
              </a:rPr>
              <a:t>Lorem</a:t>
            </a:r>
            <a:r>
              <a:rPr lang="fr-FR" sz="1600" b="1" dirty="0">
                <a:solidFill>
                  <a:srgbClr val="0086C6"/>
                </a:solidFill>
              </a:rPr>
              <a:t> </a:t>
            </a:r>
            <a:r>
              <a:rPr lang="fr-FR" sz="1600" b="1" dirty="0" err="1">
                <a:solidFill>
                  <a:srgbClr val="0086C6"/>
                </a:solidFill>
              </a:rPr>
              <a:t>Ipsum</a:t>
            </a:r>
            <a:endParaRPr lang="fr-FR" sz="1600" b="1" dirty="0">
              <a:solidFill>
                <a:srgbClr val="0086C6"/>
              </a:solidFill>
            </a:endParaRPr>
          </a:p>
          <a:p>
            <a:pPr marL="438150" lvl="0" indent="-698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78571"/>
            </a:pPr>
            <a:r>
              <a:rPr lang="fr-FR" sz="1600" dirty="0">
                <a:solidFill>
                  <a:schemeClr val="dk1"/>
                </a:solidFill>
              </a:rPr>
              <a:t>			</a:t>
            </a:r>
            <a:r>
              <a:rPr lang="fr-FR" sz="1600" dirty="0" err="1">
                <a:solidFill>
                  <a:schemeClr val="dk1"/>
                </a:solidFill>
              </a:rPr>
              <a:t>Lorem</a:t>
            </a:r>
            <a:r>
              <a:rPr lang="fr-FR" sz="1600" dirty="0">
                <a:solidFill>
                  <a:schemeClr val="dk1"/>
                </a:solidFill>
              </a:rPr>
              <a:t> </a:t>
            </a:r>
            <a:r>
              <a:rPr lang="fr-FR" sz="1600" dirty="0" err="1">
                <a:solidFill>
                  <a:schemeClr val="dk1"/>
                </a:solidFill>
              </a:rPr>
              <a:t>Impsum</a:t>
            </a:r>
            <a:endParaRPr lang="fr-FR" sz="1600" dirty="0">
              <a:solidFill>
                <a:schemeClr val="dk1"/>
              </a:solidFill>
            </a:endParaRP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03208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15484"/>
            <a:ext cx="7772400" cy="190369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r-FR" sz="6000" dirty="0" smtClean="0"/>
              <a:t>Région à énergie positive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b="0" i="0" dirty="0" smtClean="0">
                <a:solidFill>
                  <a:srgbClr val="000000"/>
                </a:solidFill>
              </a:rPr>
              <a:t>un</a:t>
            </a:r>
            <a:r>
              <a:rPr lang="fr-FR" dirty="0" smtClean="0"/>
              <a:t> </a:t>
            </a:r>
            <a:r>
              <a:rPr lang="fr-FR" sz="3600" b="0" i="0" dirty="0" smtClean="0">
                <a:solidFill>
                  <a:srgbClr val="000000"/>
                </a:solidFill>
              </a:rPr>
              <a:t>chemin à parcourir ensemble</a:t>
            </a:r>
            <a:endParaRPr lang="fr-FR" sz="3600" b="0" i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60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trajectoire : une méthode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1" y="139252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Char char="-"/>
            </a:pPr>
            <a:r>
              <a:rPr lang="fr-FR" sz="1800" b="1" dirty="0" smtClean="0">
                <a:solidFill>
                  <a:srgbClr val="007EA8"/>
                </a:solidFill>
              </a:rPr>
              <a:t>28 novembre 2016 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>Par délibération, </a:t>
            </a:r>
            <a:r>
              <a:rPr lang="fr-FR" sz="1800" b="1" dirty="0" smtClean="0"/>
              <a:t>la Région s’engage </a:t>
            </a:r>
            <a:r>
              <a:rPr lang="fr-FR" sz="1800" dirty="0" smtClean="0"/>
              <a:t>à devenir un territoire à énergie positive à horizon 2050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Char char="-"/>
            </a:pPr>
            <a:endParaRPr lang="fr-FR" sz="1800" dirty="0" smtClean="0"/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Char char="-"/>
            </a:pPr>
            <a:r>
              <a:rPr lang="fr-FR" sz="1800" b="1" dirty="0" smtClean="0">
                <a:solidFill>
                  <a:srgbClr val="007EA8"/>
                </a:solidFill>
              </a:rPr>
              <a:t>De février à juin 2017</a:t>
            </a:r>
            <a:br>
              <a:rPr lang="fr-FR" sz="1800" b="1" dirty="0" smtClean="0">
                <a:solidFill>
                  <a:srgbClr val="007EA8"/>
                </a:solidFill>
              </a:rPr>
            </a:br>
            <a:r>
              <a:rPr lang="fr-FR" sz="1800" dirty="0" smtClean="0"/>
              <a:t>Plus de </a:t>
            </a:r>
            <a:r>
              <a:rPr lang="fr-FR" sz="1800" dirty="0" smtClean="0">
                <a:latin typeface="Calibri"/>
                <a:cs typeface="Calibri"/>
              </a:rPr>
              <a:t>100 experts </a:t>
            </a:r>
            <a:r>
              <a:rPr lang="fr-FR" sz="1800" dirty="0" smtClean="0">
                <a:cs typeface="Calibri"/>
              </a:rPr>
              <a:t>(</a:t>
            </a:r>
            <a:r>
              <a:rPr lang="fr-FR" sz="1800" dirty="0">
                <a:cs typeface="Calibri"/>
              </a:rPr>
              <a:t>scientifiques, représentants des entreprises, institutionnels, acteurs des territoires</a:t>
            </a:r>
            <a:r>
              <a:rPr lang="fr-FR" sz="1800" dirty="0" smtClean="0">
                <a:cs typeface="Calibri"/>
              </a:rPr>
              <a:t>) </a:t>
            </a:r>
            <a:r>
              <a:rPr lang="fr-FR" sz="1800" b="1" dirty="0" smtClean="0">
                <a:cs typeface="Calibri"/>
              </a:rPr>
              <a:t>élaborent la trajectoire </a:t>
            </a:r>
            <a:r>
              <a:rPr lang="fr-FR" sz="1800" dirty="0" smtClean="0">
                <a:cs typeface="Calibri"/>
              </a:rPr>
              <a:t>à suivre 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Char char="-"/>
            </a:pPr>
            <a:endParaRPr lang="fr-FR" sz="1800" dirty="0" smtClean="0">
              <a:cs typeface="Calibri"/>
            </a:endParaRP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Char char="-"/>
            </a:pPr>
            <a:r>
              <a:rPr lang="fr-FR" sz="1800" b="1" dirty="0" smtClean="0">
                <a:solidFill>
                  <a:srgbClr val="007EA8"/>
                </a:solidFill>
                <a:cs typeface="Calibri"/>
              </a:rPr>
              <a:t>26 juin 2017 </a:t>
            </a:r>
            <a:br>
              <a:rPr lang="fr-FR" sz="1800" b="1" dirty="0" smtClean="0">
                <a:solidFill>
                  <a:srgbClr val="007EA8"/>
                </a:solidFill>
                <a:cs typeface="Calibri"/>
              </a:rPr>
            </a:br>
            <a:r>
              <a:rPr lang="fr-FR" sz="1800" dirty="0" smtClean="0">
                <a:cs typeface="Calibri"/>
              </a:rPr>
              <a:t>La trajectoire définie est présentée à l’ensemble des acteurs impliqués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Char char="-"/>
            </a:pPr>
            <a:endParaRPr lang="fr-FR" sz="1800" dirty="0" smtClean="0">
              <a:cs typeface="Calibri"/>
            </a:endParaRP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Char char="-"/>
            </a:pPr>
            <a:r>
              <a:rPr lang="fr-FR" sz="1800" b="1" dirty="0" smtClean="0">
                <a:solidFill>
                  <a:srgbClr val="007EA8"/>
                </a:solidFill>
                <a:cs typeface="Calibri"/>
              </a:rPr>
              <a:t>A partir du dernier trimestre 2017 </a:t>
            </a:r>
            <a:r>
              <a:rPr lang="fr-FR" sz="1800" b="1" dirty="0">
                <a:solidFill>
                  <a:srgbClr val="007EA8"/>
                </a:solidFill>
                <a:cs typeface="Calibri"/>
              </a:rPr>
              <a:t/>
            </a:r>
            <a:br>
              <a:rPr lang="fr-FR" sz="1800" b="1" dirty="0">
                <a:solidFill>
                  <a:srgbClr val="007EA8"/>
                </a:solidFill>
                <a:cs typeface="Calibri"/>
              </a:rPr>
            </a:br>
            <a:r>
              <a:rPr lang="fr-FR" sz="1800" dirty="0">
                <a:cs typeface="Calibri"/>
              </a:rPr>
              <a:t>Mobiliser l’ensemble des acteurs et des citoyens </a:t>
            </a:r>
            <a:r>
              <a:rPr lang="fr-FR" sz="1800" dirty="0" smtClean="0">
                <a:cs typeface="Calibri"/>
              </a:rPr>
              <a:t>pour atteindre ensemble les objectifs fixés dans la trajectoire</a:t>
            </a:r>
          </a:p>
        </p:txBody>
      </p:sp>
    </p:spTree>
    <p:extLst>
      <p:ext uri="{BB962C8B-B14F-4D97-AF65-F5344CB8AC3E}">
        <p14:creationId xmlns:p14="http://schemas.microsoft.com/office/powerpoint/2010/main" val="290685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 smtClean="0"/>
              <a:t>Une ambition forte mais réalisable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539750" y="1133759"/>
            <a:ext cx="7588250" cy="2377419"/>
          </a:xfrm>
        </p:spPr>
        <p:txBody>
          <a:bodyPr>
            <a:normAutofit/>
          </a:bodyPr>
          <a:lstStyle/>
          <a:p>
            <a:pPr marL="457200" lvl="0" indent="-31750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Char char="-"/>
            </a:pPr>
            <a:r>
              <a:rPr lang="fr-FR" sz="1800" b="1" dirty="0">
                <a:solidFill>
                  <a:srgbClr val="007EA8"/>
                </a:solidFill>
              </a:rPr>
              <a:t>L’ambition 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>Couvrir </a:t>
            </a:r>
            <a:r>
              <a:rPr lang="fr-FR" sz="1800" dirty="0" smtClean="0"/>
              <a:t>100 % </a:t>
            </a:r>
            <a:r>
              <a:rPr lang="fr-FR" sz="1800" dirty="0"/>
              <a:t>de nos consommations d’énergie par des énergies renouvelables produites sur notre </a:t>
            </a:r>
            <a:r>
              <a:rPr lang="fr-FR" sz="1800" dirty="0" smtClean="0"/>
              <a:t>territoire</a:t>
            </a:r>
            <a:endParaRPr lang="fr-FR" sz="1800" dirty="0"/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Char char="-"/>
            </a:pPr>
            <a:r>
              <a:rPr lang="fr-FR" sz="1800" b="1" dirty="0">
                <a:solidFill>
                  <a:srgbClr val="007EA8"/>
                </a:solidFill>
              </a:rPr>
              <a:t>Pour y arriver :</a:t>
            </a:r>
            <a:br>
              <a:rPr lang="fr-FR" sz="1800" b="1" dirty="0">
                <a:solidFill>
                  <a:srgbClr val="007EA8"/>
                </a:solidFill>
              </a:rPr>
            </a:br>
            <a:r>
              <a:rPr lang="fr-FR" sz="1800" dirty="0" smtClean="0"/>
              <a:t>Diviser par 2 nos consommations d’énergie par habitant</a:t>
            </a:r>
            <a:br>
              <a:rPr lang="fr-FR" sz="1800" dirty="0" smtClean="0"/>
            </a:br>
            <a:r>
              <a:rPr lang="fr-FR" sz="1800" dirty="0" smtClean="0"/>
              <a:t>Multiplier par 3 notre production d’énergies renouvelables</a:t>
            </a:r>
            <a:endParaRPr lang="fr-FR" sz="1800" dirty="0">
              <a:cs typeface="Calibri"/>
            </a:endParaRPr>
          </a:p>
          <a:p>
            <a:endParaRPr lang="fr-FR" sz="1600" dirty="0"/>
          </a:p>
        </p:txBody>
      </p:sp>
      <p:sp>
        <p:nvSpPr>
          <p:cNvPr id="7" name="Rectangle 6"/>
          <p:cNvSpPr/>
          <p:nvPr/>
        </p:nvSpPr>
        <p:spPr>
          <a:xfrm>
            <a:off x="2002123" y="3391647"/>
            <a:ext cx="1359647" cy="2076824"/>
          </a:xfrm>
          <a:prstGeom prst="rect">
            <a:avLst/>
          </a:prstGeom>
          <a:solidFill>
            <a:srgbClr val="2784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361769" y="5065060"/>
            <a:ext cx="1359647" cy="403411"/>
          </a:xfrm>
          <a:prstGeom prst="rect">
            <a:avLst/>
          </a:prstGeom>
          <a:solidFill>
            <a:srgbClr val="A3C3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970052" y="4208471"/>
            <a:ext cx="1368000" cy="1260000"/>
          </a:xfrm>
          <a:prstGeom prst="rect">
            <a:avLst/>
          </a:prstGeom>
          <a:solidFill>
            <a:srgbClr val="2784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338052" y="4168591"/>
            <a:ext cx="1341717" cy="1299880"/>
          </a:xfrm>
          <a:prstGeom prst="rect">
            <a:avLst/>
          </a:prstGeom>
          <a:solidFill>
            <a:srgbClr val="A3C3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002123" y="5447554"/>
            <a:ext cx="2719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/>
                <a:cs typeface="Calibri"/>
              </a:rPr>
              <a:t>En 2015, </a:t>
            </a:r>
            <a:br>
              <a:rPr lang="fr-FR" sz="1600" b="1" dirty="0" smtClean="0">
                <a:latin typeface="Calibri"/>
                <a:cs typeface="Calibri"/>
              </a:rPr>
            </a:br>
            <a:r>
              <a:rPr lang="fr-FR" sz="1600" dirty="0" smtClean="0">
                <a:latin typeface="Calibri"/>
                <a:cs typeface="Calibri"/>
              </a:rPr>
              <a:t>nous consommions 5 fois plus d’énergie que l’on en produisait sur la région</a:t>
            </a:r>
            <a:endParaRPr lang="fr-FR" sz="1600" b="1" dirty="0">
              <a:latin typeface="Calibri"/>
              <a:cs typeface="Calibri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918640" y="5447554"/>
            <a:ext cx="2719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/>
                <a:cs typeface="Calibri"/>
              </a:rPr>
              <a:t>En 2050, </a:t>
            </a:r>
            <a:br>
              <a:rPr lang="fr-FR" sz="1600" b="1" dirty="0" smtClean="0">
                <a:latin typeface="Calibri"/>
                <a:cs typeface="Calibri"/>
              </a:rPr>
            </a:br>
            <a:r>
              <a:rPr lang="fr-FR" sz="1600" dirty="0" smtClean="0">
                <a:latin typeface="Calibri"/>
                <a:cs typeface="Calibri"/>
              </a:rPr>
              <a:t>nous produirons plus d’énergies renouvelables que ce que nous consommerons</a:t>
            </a:r>
            <a:endParaRPr lang="fr-FR" sz="1600" b="1" dirty="0">
              <a:latin typeface="Calibri"/>
              <a:cs typeface="Calibri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882592" y="3391647"/>
            <a:ext cx="1568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alibri"/>
                <a:cs typeface="Calibri"/>
              </a:rPr>
              <a:t>Consommations d’énergie</a:t>
            </a:r>
            <a:endParaRPr lang="fr-FR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257180" y="5024956"/>
            <a:ext cx="1568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FFFF"/>
                </a:solidFill>
                <a:latin typeface="Calibri"/>
                <a:cs typeface="Calibri"/>
              </a:rPr>
              <a:t>Production d’ENR</a:t>
            </a:r>
            <a:endParaRPr lang="fr-FR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870827" y="4208471"/>
            <a:ext cx="1568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FFFF"/>
                </a:solidFill>
                <a:latin typeface="Calibri"/>
                <a:cs typeface="Calibri"/>
              </a:rPr>
              <a:t>Consommations d’énergie</a:t>
            </a:r>
            <a:endParaRPr lang="fr-FR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215533" y="4156641"/>
            <a:ext cx="1568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FFFF"/>
                </a:solidFill>
                <a:latin typeface="Calibri"/>
                <a:cs typeface="Calibri"/>
              </a:rPr>
              <a:t>Production </a:t>
            </a:r>
            <a:br>
              <a:rPr lang="fr-FR" b="1" dirty="0" smtClean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fr-FR" b="1" dirty="0" smtClean="0">
                <a:solidFill>
                  <a:srgbClr val="FFFFFF"/>
                </a:solidFill>
                <a:latin typeface="Calibri"/>
                <a:cs typeface="Calibri"/>
              </a:rPr>
              <a:t>d’ENR</a:t>
            </a:r>
            <a:endParaRPr lang="fr-FR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912477" y="3914867"/>
            <a:ext cx="1449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FFFFFF"/>
                </a:solidFill>
                <a:latin typeface="Calibri"/>
                <a:cs typeface="Calibri"/>
              </a:rPr>
              <a:t>124 TWh</a:t>
            </a:r>
            <a:endParaRPr lang="fr-FR" i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318912" y="5218948"/>
            <a:ext cx="1449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FFFFFF"/>
                </a:solidFill>
                <a:latin typeface="Calibri"/>
                <a:cs typeface="Calibri"/>
              </a:rPr>
              <a:t>24 TWh</a:t>
            </a:r>
            <a:endParaRPr lang="fr-FR" i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933978" y="4717179"/>
            <a:ext cx="1449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FFFFFF"/>
                </a:solidFill>
                <a:latin typeface="Calibri"/>
                <a:cs typeface="Calibri"/>
              </a:rPr>
              <a:t>76 TWh</a:t>
            </a:r>
            <a:endParaRPr lang="fr-FR" i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269798" y="4731691"/>
            <a:ext cx="1449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FFFFFF"/>
                </a:solidFill>
                <a:latin typeface="Calibri"/>
                <a:cs typeface="Calibri"/>
              </a:rPr>
              <a:t>79 TWh</a:t>
            </a:r>
            <a:endParaRPr lang="fr-FR" i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551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 smtClean="0"/>
              <a:t>Une ambition forte mais réalisable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199" y="1529650"/>
            <a:ext cx="4017981" cy="2377419"/>
          </a:xfrm>
        </p:spPr>
        <p:txBody>
          <a:bodyPr>
            <a:normAutofit/>
          </a:bodyPr>
          <a:lstStyle/>
          <a:p>
            <a:pPr marL="1397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fr-FR" sz="2000" b="1" dirty="0" smtClean="0">
                <a:solidFill>
                  <a:srgbClr val="007EA8"/>
                </a:solidFill>
              </a:rPr>
              <a:t>Diviser </a:t>
            </a:r>
            <a:r>
              <a:rPr lang="fr-FR" sz="2000" b="1" dirty="0">
                <a:solidFill>
                  <a:srgbClr val="007EA8"/>
                </a:solidFill>
              </a:rPr>
              <a:t>par 2 nos consommations d’énergie par habitant</a:t>
            </a:r>
            <a:r>
              <a:rPr lang="fr-FR" sz="1800" b="1" dirty="0">
                <a:solidFill>
                  <a:srgbClr val="007EA8"/>
                </a:solidFill>
              </a:rPr>
              <a:t/>
            </a:r>
            <a:br>
              <a:rPr lang="fr-FR" sz="1800" b="1" dirty="0">
                <a:solidFill>
                  <a:srgbClr val="007EA8"/>
                </a:solidFill>
              </a:rPr>
            </a:br>
            <a:r>
              <a:rPr lang="fr-FR" sz="1800" dirty="0" smtClean="0"/>
              <a:t>2 priorités : </a:t>
            </a:r>
          </a:p>
          <a:p>
            <a:pPr marL="628650" lvl="1" indent="-320675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/>
              <a:buChar char="-"/>
            </a:pPr>
            <a:r>
              <a:rPr lang="fr-FR" sz="1700" dirty="0" smtClean="0"/>
              <a:t>les </a:t>
            </a:r>
            <a:r>
              <a:rPr lang="fr-FR" sz="1700" b="1" dirty="0" smtClean="0"/>
              <a:t>transports </a:t>
            </a:r>
          </a:p>
          <a:p>
            <a:pPr marL="628650" lvl="1" indent="-320675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/>
              <a:buChar char="-"/>
            </a:pPr>
            <a:r>
              <a:rPr lang="fr-FR" sz="1700" dirty="0" smtClean="0"/>
              <a:t>le </a:t>
            </a:r>
            <a:r>
              <a:rPr lang="fr-FR" sz="1700" b="1" dirty="0" smtClean="0"/>
              <a:t>bâtiment</a:t>
            </a:r>
            <a:r>
              <a:rPr lang="fr-FR" sz="1700" dirty="0" smtClean="0"/>
              <a:t> (résidentiel et tertiaire)</a:t>
            </a:r>
            <a:endParaRPr lang="fr-FR" sz="1700" dirty="0">
              <a:cs typeface="Calibri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1" t="22738" r="12110" b="17583"/>
          <a:stretch/>
        </p:blipFill>
        <p:spPr>
          <a:xfrm>
            <a:off x="4289021" y="1529650"/>
            <a:ext cx="4027538" cy="440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7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 smtClean="0"/>
              <a:t>Une ambition forte mais réalisable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174208"/>
            <a:ext cx="8033393" cy="2377419"/>
          </a:xfrm>
        </p:spPr>
        <p:txBody>
          <a:bodyPr>
            <a:normAutofit/>
          </a:bodyPr>
          <a:lstStyle/>
          <a:p>
            <a:pPr marL="1397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fr-FR" sz="2000" b="1" dirty="0" smtClean="0">
                <a:solidFill>
                  <a:srgbClr val="007EA8"/>
                </a:solidFill>
              </a:rPr>
              <a:t>Multiplier par trois notre production d’énergies renouvelables locales</a:t>
            </a:r>
            <a:endParaRPr lang="fr-FR" sz="2000" dirty="0" smtClean="0"/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Char char="-"/>
            </a:pPr>
            <a:r>
              <a:rPr lang="fr-FR" sz="1800" dirty="0" smtClean="0"/>
              <a:t>Des ressources déjà bien exploitées (hydroélectricité et bois énergie notamment) 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Char char="-"/>
            </a:pPr>
            <a:r>
              <a:rPr lang="fr-FR" sz="1800" dirty="0" smtClean="0"/>
              <a:t>Des gisements très importants : solaire, éolien et biogaz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3" b="16441"/>
          <a:stretch/>
        </p:blipFill>
        <p:spPr>
          <a:xfrm>
            <a:off x="1245056" y="2497318"/>
            <a:ext cx="5757401" cy="426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0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 smtClean="0"/>
              <a:t>Une ambition 100</a:t>
            </a:r>
            <a:r>
              <a:rPr lang="fr-FR" dirty="0" smtClean="0"/>
              <a:t> </a:t>
            </a:r>
            <a:r>
              <a:rPr lang="fr" dirty="0" smtClean="0"/>
              <a:t>% gagnante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3169"/>
            <a:ext cx="8229600" cy="4726799"/>
          </a:xfrm>
        </p:spPr>
        <p:txBody>
          <a:bodyPr>
            <a:normAutofit lnSpcReduction="10000"/>
          </a:bodyPr>
          <a:lstStyle/>
          <a:p>
            <a:pPr marL="457200" lvl="0" indent="-317500">
              <a:lnSpc>
                <a:spcPct val="115000"/>
              </a:lnSpc>
              <a:spcBef>
                <a:spcPts val="0"/>
              </a:spcBef>
              <a:buSzPct val="100000"/>
              <a:buChar char="-"/>
            </a:pPr>
            <a:r>
              <a:rPr lang="fr" sz="1800" dirty="0"/>
              <a:t>Pour </a:t>
            </a:r>
            <a:r>
              <a:rPr lang="fr" sz="2000" b="1" dirty="0">
                <a:solidFill>
                  <a:srgbClr val="007EA8"/>
                </a:solidFill>
              </a:rPr>
              <a:t>une meilleure qualité de vie </a:t>
            </a:r>
          </a:p>
          <a:p>
            <a:pPr marL="914400" lvl="1" indent="-317500">
              <a:lnSpc>
                <a:spcPct val="115000"/>
              </a:lnSpc>
              <a:spcBef>
                <a:spcPts val="0"/>
              </a:spcBef>
              <a:buSzPct val="100000"/>
              <a:buChar char="-"/>
            </a:pPr>
            <a:r>
              <a:rPr lang="fr" sz="1800" dirty="0"/>
              <a:t>des logements plus confortables et plus économes,</a:t>
            </a:r>
          </a:p>
          <a:p>
            <a:pPr marL="914400" lvl="1" indent="-317500">
              <a:lnSpc>
                <a:spcPct val="115000"/>
              </a:lnSpc>
              <a:spcBef>
                <a:spcPts val="0"/>
              </a:spcBef>
              <a:buSzPct val="100000"/>
              <a:buChar char="-"/>
            </a:pPr>
            <a:r>
              <a:rPr lang="fr" sz="1800" dirty="0"/>
              <a:t>moins de pollutions li</a:t>
            </a:r>
            <a:r>
              <a:rPr lang="fr" sz="1800" dirty="0" smtClean="0"/>
              <a:t>é</a:t>
            </a:r>
            <a:r>
              <a:rPr lang="fr" sz="1800" dirty="0"/>
              <a:t>es aux voitures, </a:t>
            </a:r>
          </a:p>
          <a:p>
            <a:pPr marL="914400" lvl="1" indent="-317500">
              <a:lnSpc>
                <a:spcPct val="115000"/>
              </a:lnSpc>
              <a:spcBef>
                <a:spcPts val="0"/>
              </a:spcBef>
              <a:buSzPct val="100000"/>
              <a:buChar char="-"/>
            </a:pPr>
            <a:r>
              <a:rPr lang="fr" sz="1800" dirty="0"/>
              <a:t>une agriculture plus raisonn</a:t>
            </a:r>
            <a:r>
              <a:rPr lang="fr" sz="1800" dirty="0" smtClean="0"/>
              <a:t>é</a:t>
            </a:r>
            <a:r>
              <a:rPr lang="fr" sz="1800" dirty="0"/>
              <a:t>e et une alimentation plus saine</a:t>
            </a:r>
            <a:r>
              <a:rPr lang="fr" sz="1800" dirty="0" smtClean="0"/>
              <a:t>,</a:t>
            </a:r>
            <a:endParaRPr lang="fr-FR" sz="1600" dirty="0" smtClean="0"/>
          </a:p>
          <a:p>
            <a:pPr marL="914400" lvl="1" indent="-317500">
              <a:lnSpc>
                <a:spcPct val="115000"/>
              </a:lnSpc>
              <a:spcBef>
                <a:spcPts val="0"/>
              </a:spcBef>
              <a:buSzPct val="100000"/>
              <a:buChar char="-"/>
            </a:pPr>
            <a:endParaRPr lang="fr" sz="1600" dirty="0"/>
          </a:p>
          <a:p>
            <a:pPr marL="457200" lvl="0" indent="-317500">
              <a:lnSpc>
                <a:spcPct val="115000"/>
              </a:lnSpc>
              <a:spcBef>
                <a:spcPts val="0"/>
              </a:spcBef>
              <a:buSzPct val="100000"/>
              <a:buChar char="-"/>
            </a:pPr>
            <a:r>
              <a:rPr lang="fr" sz="1800" dirty="0"/>
              <a:t>Pour</a:t>
            </a:r>
            <a:r>
              <a:rPr lang="fr" sz="2400" b="1" dirty="0">
                <a:solidFill>
                  <a:srgbClr val="007EA8"/>
                </a:solidFill>
              </a:rPr>
              <a:t> </a:t>
            </a:r>
            <a:r>
              <a:rPr lang="fr" sz="2000" b="1" dirty="0">
                <a:solidFill>
                  <a:srgbClr val="007EA8"/>
                </a:solidFill>
              </a:rPr>
              <a:t>l’innovation et le développement économique </a:t>
            </a:r>
            <a:r>
              <a:rPr lang="fr" sz="1800" dirty="0"/>
              <a:t>de notre région</a:t>
            </a:r>
            <a:r>
              <a:rPr lang="fr" sz="1800" dirty="0" smtClean="0"/>
              <a:t>,</a:t>
            </a:r>
            <a:endParaRPr lang="fr-FR" sz="1800" dirty="0" smtClean="0"/>
          </a:p>
          <a:p>
            <a:pPr marL="457200" lvl="0" indent="-317500">
              <a:lnSpc>
                <a:spcPct val="115000"/>
              </a:lnSpc>
              <a:spcBef>
                <a:spcPts val="0"/>
              </a:spcBef>
              <a:buSzPct val="100000"/>
              <a:buChar char="-"/>
            </a:pPr>
            <a:endParaRPr lang="fr" sz="1600" dirty="0"/>
          </a:p>
          <a:p>
            <a:pPr marL="457200" lvl="0" indent="-317500">
              <a:lnSpc>
                <a:spcPct val="115000"/>
              </a:lnSpc>
              <a:spcBef>
                <a:spcPts val="0"/>
              </a:spcBef>
              <a:buSzPct val="100000"/>
              <a:buChar char="-"/>
            </a:pPr>
            <a:r>
              <a:rPr lang="fr" sz="1800" dirty="0"/>
              <a:t>Pour</a:t>
            </a:r>
            <a:r>
              <a:rPr lang="fr" sz="2400" b="1" dirty="0">
                <a:solidFill>
                  <a:srgbClr val="007EA8"/>
                </a:solidFill>
              </a:rPr>
              <a:t> </a:t>
            </a:r>
            <a:r>
              <a:rPr lang="fr" sz="2000" b="1" dirty="0">
                <a:solidFill>
                  <a:srgbClr val="007EA8"/>
                </a:solidFill>
              </a:rPr>
              <a:t>la création d’emplois locaux durables </a:t>
            </a:r>
            <a:r>
              <a:rPr lang="fr" sz="1800" dirty="0"/>
              <a:t>dans le bâtiment, </a:t>
            </a:r>
            <a:r>
              <a:rPr lang="fr-FR" sz="1800" dirty="0" smtClean="0"/>
              <a:t>la mobilité, </a:t>
            </a:r>
            <a:r>
              <a:rPr lang="fr" sz="1800" dirty="0" smtClean="0"/>
              <a:t>les </a:t>
            </a:r>
            <a:r>
              <a:rPr lang="fr" sz="1800" dirty="0"/>
              <a:t>énergies renouvelables</a:t>
            </a:r>
            <a:r>
              <a:rPr lang="fr" sz="1800" dirty="0" smtClean="0"/>
              <a:t>,</a:t>
            </a:r>
            <a:endParaRPr lang="fr-FR" sz="1800" dirty="0" smtClean="0"/>
          </a:p>
          <a:p>
            <a:pPr marL="457200" lvl="0" indent="-317500">
              <a:lnSpc>
                <a:spcPct val="115000"/>
              </a:lnSpc>
              <a:spcBef>
                <a:spcPts val="0"/>
              </a:spcBef>
              <a:buSzPct val="100000"/>
              <a:buChar char="-"/>
            </a:pPr>
            <a:endParaRPr lang="fr" sz="1600" dirty="0"/>
          </a:p>
          <a:p>
            <a:pPr marL="457200" lvl="0" indent="-317500">
              <a:lnSpc>
                <a:spcPct val="115000"/>
              </a:lnSpc>
              <a:spcBef>
                <a:spcPts val="0"/>
              </a:spcBef>
              <a:buSzPct val="100000"/>
              <a:buChar char="-"/>
            </a:pPr>
            <a:r>
              <a:rPr lang="fr" sz="1800" dirty="0"/>
              <a:t>Pour </a:t>
            </a:r>
            <a:r>
              <a:rPr lang="fr" sz="2000" b="1" dirty="0">
                <a:solidFill>
                  <a:srgbClr val="007EA8"/>
                </a:solidFill>
              </a:rPr>
              <a:t>une plus grande sécurité </a:t>
            </a:r>
            <a:r>
              <a:rPr lang="fr" sz="1800" dirty="0"/>
              <a:t>face aux risques d’approvisionnement en énergie</a:t>
            </a:r>
            <a:r>
              <a:rPr lang="fr" sz="1800" dirty="0" smtClean="0"/>
              <a:t>,</a:t>
            </a:r>
            <a:endParaRPr lang="fr-FR" sz="1800" dirty="0" smtClean="0"/>
          </a:p>
          <a:p>
            <a:pPr marL="457200" lvl="0" indent="-317500">
              <a:lnSpc>
                <a:spcPct val="115000"/>
              </a:lnSpc>
              <a:spcBef>
                <a:spcPts val="0"/>
              </a:spcBef>
              <a:buSzPct val="100000"/>
              <a:buChar char="-"/>
            </a:pPr>
            <a:endParaRPr lang="fr" sz="1800" dirty="0"/>
          </a:p>
          <a:p>
            <a:pPr marL="457200" lvl="0" indent="-3175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Char char="-"/>
            </a:pPr>
            <a:r>
              <a:rPr lang="fr" sz="1800" dirty="0"/>
              <a:t>Et bien sûr </a:t>
            </a:r>
            <a:r>
              <a:rPr lang="fr" sz="2000" b="1" dirty="0">
                <a:solidFill>
                  <a:srgbClr val="007EA8"/>
                </a:solidFill>
              </a:rPr>
              <a:t>moins d’impacts sur l’environnement </a:t>
            </a:r>
            <a:r>
              <a:rPr lang="fr" sz="1800" dirty="0"/>
              <a:t>en préservant nos ressources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73739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4154</TotalTime>
  <Words>213</Words>
  <Application>Microsoft Macintosh PowerPoint</Application>
  <PresentationFormat>Présentation à l'écran (4:3)</PresentationFormat>
  <Paragraphs>65</Paragraphs>
  <Slides>11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Calibri</vt:lpstr>
      <vt:lpstr>Mangal</vt:lpstr>
      <vt:lpstr>Arial</vt:lpstr>
      <vt:lpstr>Conception personnalisée</vt:lpstr>
      <vt:lpstr>1_Conception personnalisée</vt:lpstr>
      <vt:lpstr>Présentation PowerPoint</vt:lpstr>
      <vt:lpstr>Titre de l’événement</vt:lpstr>
      <vt:lpstr>Déroulé / programme</vt:lpstr>
      <vt:lpstr>Région à énergie positive un chemin à parcourir ensemble</vt:lpstr>
      <vt:lpstr>La trajectoire : une méthode</vt:lpstr>
      <vt:lpstr>Une ambition forte mais réalisable</vt:lpstr>
      <vt:lpstr>Une ambition forte mais réalisable</vt:lpstr>
      <vt:lpstr>Une ambition forte mais réalisable</vt:lpstr>
      <vt:lpstr>Une ambition 100 % gagnante</vt:lpstr>
      <vt:lpstr>Un défi à relever ensemble</vt:lpstr>
      <vt:lpstr>Titre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Utilisateur de Microsoft Office</cp:lastModifiedBy>
  <cp:revision>109</cp:revision>
  <dcterms:modified xsi:type="dcterms:W3CDTF">2017-12-06T11:57:31Z</dcterms:modified>
</cp:coreProperties>
</file>